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1550" r:id="rId2"/>
    <p:sldId id="1606" r:id="rId3"/>
    <p:sldId id="1508" r:id="rId4"/>
    <p:sldId id="1551" r:id="rId5"/>
    <p:sldId id="1608" r:id="rId6"/>
    <p:sldId id="1607" r:id="rId7"/>
    <p:sldId id="1609" r:id="rId8"/>
    <p:sldId id="1610" r:id="rId9"/>
    <p:sldId id="1553" r:id="rId10"/>
    <p:sldId id="1549" r:id="rId11"/>
    <p:sldId id="1554" r:id="rId12"/>
    <p:sldId id="1570" r:id="rId13"/>
    <p:sldId id="1572" r:id="rId14"/>
    <p:sldId id="1571" r:id="rId15"/>
    <p:sldId id="1510" r:id="rId16"/>
    <p:sldId id="1476" r:id="rId17"/>
    <p:sldId id="1547" r:id="rId18"/>
    <p:sldId id="1546" r:id="rId19"/>
    <p:sldId id="1556" r:id="rId20"/>
    <p:sldId id="1545" r:id="rId21"/>
    <p:sldId id="1611" r:id="rId22"/>
    <p:sldId id="1612" r:id="rId23"/>
    <p:sldId id="1560" r:id="rId24"/>
    <p:sldId id="1561" r:id="rId25"/>
    <p:sldId id="1588" r:id="rId26"/>
    <p:sldId id="1489" r:id="rId27"/>
    <p:sldId id="1536" r:id="rId28"/>
    <p:sldId id="1538" r:id="rId29"/>
    <p:sldId id="1568" r:id="rId30"/>
    <p:sldId id="1581" r:id="rId31"/>
    <p:sldId id="1582" r:id="rId32"/>
    <p:sldId id="1589" r:id="rId33"/>
    <p:sldId id="1579" r:id="rId34"/>
    <p:sldId id="1559" r:id="rId35"/>
    <p:sldId id="1563" r:id="rId36"/>
    <p:sldId id="1564" r:id="rId37"/>
    <p:sldId id="1565" r:id="rId38"/>
    <p:sldId id="1613" r:id="rId39"/>
    <p:sldId id="1614" r:id="rId40"/>
    <p:sldId id="1586" r:id="rId41"/>
    <p:sldId id="1583" r:id="rId42"/>
    <p:sldId id="1584" r:id="rId43"/>
    <p:sldId id="1585" r:id="rId44"/>
    <p:sldId id="1621" r:id="rId45"/>
    <p:sldId id="1591" r:id="rId46"/>
    <p:sldId id="1596" r:id="rId47"/>
    <p:sldId id="1615" r:id="rId48"/>
    <p:sldId id="1597" r:id="rId49"/>
    <p:sldId id="1598" r:id="rId50"/>
    <p:sldId id="1599" r:id="rId51"/>
    <p:sldId id="1600" r:id="rId52"/>
    <p:sldId id="1601" r:id="rId53"/>
    <p:sldId id="1602" r:id="rId54"/>
    <p:sldId id="1617" r:id="rId55"/>
    <p:sldId id="1604" r:id="rId56"/>
    <p:sldId id="1618" r:id="rId57"/>
    <p:sldId id="1605" r:id="rId58"/>
    <p:sldId id="1619" r:id="rId59"/>
    <p:sldId id="1620" r:id="rId60"/>
    <p:sldId id="1616" r:id="rId61"/>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9E4F2"/>
    <a:srgbClr val="253DCB"/>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4" autoAdjust="0"/>
    <p:restoredTop sz="96252" autoAdjust="0"/>
  </p:normalViewPr>
  <p:slideViewPr>
    <p:cSldViewPr>
      <p:cViewPr varScale="1">
        <p:scale>
          <a:sx n="127" d="100"/>
          <a:sy n="127" d="100"/>
        </p:scale>
        <p:origin x="92" y="184"/>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8/7/2020</a:t>
            </a:fld>
            <a:endParaRPr lang="en-SG"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dirty="0"/>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8/7/2020</a:t>
            </a:fld>
            <a:endParaRPr lang="en-SG"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dirty="0"/>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dirty="0"/>
          </a:p>
        </p:txBody>
      </p:sp>
    </p:spTree>
    <p:extLst>
      <p:ext uri="{BB962C8B-B14F-4D97-AF65-F5344CB8AC3E}">
        <p14:creationId xmlns:p14="http://schemas.microsoft.com/office/powerpoint/2010/main" val="419106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39</a:t>
            </a:fld>
            <a:endParaRPr lang="en-SG" dirty="0"/>
          </a:p>
        </p:txBody>
      </p:sp>
    </p:spTree>
    <p:extLst>
      <p:ext uri="{BB962C8B-B14F-4D97-AF65-F5344CB8AC3E}">
        <p14:creationId xmlns:p14="http://schemas.microsoft.com/office/powerpoint/2010/main" val="180485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46</a:t>
            </a:fld>
            <a:endParaRPr lang="en-SG"/>
          </a:p>
        </p:txBody>
      </p:sp>
    </p:spTree>
    <p:extLst>
      <p:ext uri="{BB962C8B-B14F-4D97-AF65-F5344CB8AC3E}">
        <p14:creationId xmlns:p14="http://schemas.microsoft.com/office/powerpoint/2010/main" val="256033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8</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a:t>
            </a:fld>
            <a:endParaRPr lang="en-SG" dirty="0"/>
          </a:p>
        </p:txBody>
      </p:sp>
    </p:spTree>
    <p:extLst>
      <p:ext uri="{BB962C8B-B14F-4D97-AF65-F5344CB8AC3E}">
        <p14:creationId xmlns:p14="http://schemas.microsoft.com/office/powerpoint/2010/main" val="276484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13</a:t>
            </a:fld>
            <a:endParaRPr lang="en-SG" dirty="0"/>
          </a:p>
        </p:txBody>
      </p:sp>
    </p:spTree>
    <p:extLst>
      <p:ext uri="{BB962C8B-B14F-4D97-AF65-F5344CB8AC3E}">
        <p14:creationId xmlns:p14="http://schemas.microsoft.com/office/powerpoint/2010/main" val="29246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15</a:t>
            </a:fld>
            <a:endParaRPr lang="en-SG" dirty="0"/>
          </a:p>
        </p:txBody>
      </p:sp>
    </p:spTree>
    <p:extLst>
      <p:ext uri="{BB962C8B-B14F-4D97-AF65-F5344CB8AC3E}">
        <p14:creationId xmlns:p14="http://schemas.microsoft.com/office/powerpoint/2010/main" val="16003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dirty="0"/>
          </a:p>
        </p:txBody>
      </p:sp>
    </p:spTree>
    <p:extLst>
      <p:ext uri="{BB962C8B-B14F-4D97-AF65-F5344CB8AC3E}">
        <p14:creationId xmlns:p14="http://schemas.microsoft.com/office/powerpoint/2010/main" val="169597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35</a:t>
            </a:fld>
            <a:endParaRPr lang="en-SG" dirty="0"/>
          </a:p>
        </p:txBody>
      </p:sp>
    </p:spTree>
    <p:extLst>
      <p:ext uri="{BB962C8B-B14F-4D97-AF65-F5344CB8AC3E}">
        <p14:creationId xmlns:p14="http://schemas.microsoft.com/office/powerpoint/2010/main" val="96767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38</a:t>
            </a:fld>
            <a:endParaRPr lang="en-SG" dirty="0"/>
          </a:p>
        </p:txBody>
      </p:sp>
    </p:spTree>
    <p:extLst>
      <p:ext uri="{BB962C8B-B14F-4D97-AF65-F5344CB8AC3E}">
        <p14:creationId xmlns:p14="http://schemas.microsoft.com/office/powerpoint/2010/main" val="273860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dirty="0"/>
          </a:p>
        </p:txBody>
      </p:sp>
    </p:spTree>
    <p:extLst>
      <p:ext uri="{BB962C8B-B14F-4D97-AF65-F5344CB8AC3E}">
        <p14:creationId xmlns:p14="http://schemas.microsoft.com/office/powerpoint/2010/main" val="6350741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dirty="0"/>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dirty="0"/>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dirty="0"/>
          </a:p>
        </p:txBody>
      </p:sp>
    </p:spTree>
    <p:extLst>
      <p:ext uri="{BB962C8B-B14F-4D97-AF65-F5344CB8AC3E}">
        <p14:creationId xmlns:p14="http://schemas.microsoft.com/office/powerpoint/2010/main" val="14742885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dirty="0"/>
          </a:p>
        </p:txBody>
      </p:sp>
    </p:spTree>
    <p:extLst>
      <p:ext uri="{BB962C8B-B14F-4D97-AF65-F5344CB8AC3E}">
        <p14:creationId xmlns:p14="http://schemas.microsoft.com/office/powerpoint/2010/main" val="42221797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dirty="0"/>
          </a:p>
        </p:txBody>
      </p:sp>
    </p:spTree>
    <p:extLst>
      <p:ext uri="{BB962C8B-B14F-4D97-AF65-F5344CB8AC3E}">
        <p14:creationId xmlns:p14="http://schemas.microsoft.com/office/powerpoint/2010/main" val="39180243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dirty="0"/>
          </a:p>
        </p:txBody>
      </p:sp>
    </p:spTree>
    <p:extLst>
      <p:ext uri="{BB962C8B-B14F-4D97-AF65-F5344CB8AC3E}">
        <p14:creationId xmlns:p14="http://schemas.microsoft.com/office/powerpoint/2010/main" val="20774722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dirty="0"/>
          </a:p>
        </p:txBody>
      </p:sp>
    </p:spTree>
    <p:extLst>
      <p:ext uri="{BB962C8B-B14F-4D97-AF65-F5344CB8AC3E}">
        <p14:creationId xmlns:p14="http://schemas.microsoft.com/office/powerpoint/2010/main" val="25344109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dirty="0"/>
          </a:p>
        </p:txBody>
      </p:sp>
    </p:spTree>
    <p:extLst>
      <p:ext uri="{BB962C8B-B14F-4D97-AF65-F5344CB8AC3E}">
        <p14:creationId xmlns:p14="http://schemas.microsoft.com/office/powerpoint/2010/main" val="40452433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dirty="0"/>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dirty="0"/>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dirty="0"/>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papers.nips.cc/paper/2698-sharing-clusters-among-related-groups-hierarchical-dirichlet-processes.pdf" TargetMode="External"/><Relationship Id="rId2" Type="http://schemas.openxmlformats.org/officeDocument/2006/relationships/hyperlink" Target="https://www.tandfonline.com/doi/pdf/10.1198/016214506000000302" TargetMode="External"/><Relationship Id="rId1" Type="http://schemas.openxmlformats.org/officeDocument/2006/relationships/slideLayout" Target="../slideLayouts/slideLayout2.xml"/><Relationship Id="rId6" Type="http://schemas.openxmlformats.org/officeDocument/2006/relationships/hyperlink" Target="https://www.repository.cam.ac.uk/bitstream/handle/1810/275454/Roberts-2018-PhD.pdf" TargetMode="External"/><Relationship Id="rId5" Type="http://schemas.openxmlformats.org/officeDocument/2006/relationships/hyperlink" Target="https://github.com/nicolaroberts/hdp" TargetMode="External"/><Relationship Id="rId4" Type="http://schemas.openxmlformats.org/officeDocument/2006/relationships/hyperlink" Target="http://www.stats.ox.ac.uk/~teh/research/npbayes/npbayes-r21.tgz"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33.png"/><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381000" y="3276600"/>
            <a:ext cx="4551219" cy="1537857"/>
          </a:xfrm>
        </p:spPr>
        <p:txBody>
          <a:bodyPr>
            <a:normAutofit/>
          </a:bodyPr>
          <a:lstStyle/>
          <a:p>
            <a:pPr eaLnBrk="1" fontAlgn="auto" hangingPunct="1">
              <a:lnSpc>
                <a:spcPct val="100000"/>
              </a:lnSpc>
              <a:spcBef>
                <a:spcPts val="0"/>
              </a:spcBef>
              <a:defRPr/>
            </a:pPr>
            <a:r>
              <a:rPr lang="en-US" sz="2000" dirty="0" smtClean="0"/>
              <a:t>Steven G Rozen</a:t>
            </a:r>
            <a:endParaRPr lang="en-US" sz="1800" dirty="0" smtClean="0"/>
          </a:p>
          <a:p>
            <a:pPr>
              <a:lnSpc>
                <a:spcPct val="100000"/>
              </a:lnSpc>
              <a:spcBef>
                <a:spcPts val="0"/>
              </a:spcBef>
            </a:pPr>
            <a:r>
              <a:rPr lang="en-US" sz="1800" dirty="0" smtClean="0">
                <a:solidFill>
                  <a:schemeClr val="bg1">
                    <a:lumMod val="50000"/>
                  </a:schemeClr>
                </a:solidFill>
              </a:rPr>
              <a:t>steverozen@gmail.com</a:t>
            </a:r>
          </a:p>
          <a:p>
            <a:pPr>
              <a:lnSpc>
                <a:spcPct val="100000"/>
              </a:lnSpc>
              <a:spcBef>
                <a:spcPts val="0"/>
              </a:spcBef>
            </a:pPr>
            <a:r>
              <a:rPr lang="en-US" sz="1800" dirty="0" smtClean="0">
                <a:solidFill>
                  <a:schemeClr val="bg1">
                    <a:lumMod val="50000"/>
                  </a:schemeClr>
                </a:solidFill>
              </a:rPr>
              <a:t>Duke-NUS Medical School, </a:t>
            </a:r>
          </a:p>
          <a:p>
            <a:pPr>
              <a:lnSpc>
                <a:spcPct val="100000"/>
              </a:lnSpc>
              <a:spcBef>
                <a:spcPts val="0"/>
              </a:spcBef>
            </a:pPr>
            <a:r>
              <a:rPr lang="en-US" sz="1800" dirty="0" smtClean="0">
                <a:solidFill>
                  <a:schemeClr val="bg1">
                    <a:lumMod val="50000"/>
                  </a:schemeClr>
                </a:solidFill>
              </a:rPr>
              <a:t>Singapore</a:t>
            </a:r>
          </a:p>
          <a:p>
            <a:endParaRPr lang="en-US" sz="2000" dirty="0">
              <a:solidFill>
                <a:schemeClr val="tx1"/>
              </a:solidFill>
            </a:endParaRPr>
          </a:p>
        </p:txBody>
      </p:sp>
      <p:sp>
        <p:nvSpPr>
          <p:cNvPr id="5" name="Title 4"/>
          <p:cNvSpPr>
            <a:spLocks noGrp="1"/>
          </p:cNvSpPr>
          <p:nvPr>
            <p:ph type="ctrTitle"/>
          </p:nvPr>
        </p:nvSpPr>
        <p:spPr>
          <a:xfrm>
            <a:off x="498765" y="76200"/>
            <a:ext cx="11187546" cy="2667000"/>
          </a:xfrm>
        </p:spPr>
        <p:txBody>
          <a:bodyPr/>
          <a:lstStyle/>
          <a:p>
            <a:pPr algn="l"/>
            <a:r>
              <a:rPr lang="en-US" sz="4000" dirty="0"/>
              <a:t>Lecture 2</a:t>
            </a:r>
            <a:br>
              <a:rPr lang="en-US" sz="4000" dirty="0"/>
            </a:br>
            <a:r>
              <a:rPr lang="en-US" sz="3600" dirty="0"/>
              <a:t>Machine learning and computational </a:t>
            </a:r>
            <a:r>
              <a:rPr lang="en-US" sz="3600" dirty="0" smtClean="0"/>
              <a:t>analysis</a:t>
            </a:r>
            <a:br>
              <a:rPr lang="en-US" sz="3600" dirty="0" smtClean="0"/>
            </a:br>
            <a:r>
              <a:rPr lang="en-US" sz="3600" dirty="0" smtClean="0"/>
              <a:t>July 11, </a:t>
            </a:r>
            <a:r>
              <a:rPr lang="en-US" sz="3600" dirty="0" smtClean="0"/>
              <a:t>12</a:t>
            </a:r>
            <a:br>
              <a:rPr lang="en-US" sz="3600" dirty="0" smtClean="0"/>
            </a:br>
            <a:r>
              <a:rPr lang="en-US" sz="3600" dirty="0" smtClean="0"/>
              <a:t>(1.5 hours)</a:t>
            </a:r>
            <a:endParaRPr lang="en-US" sz="3600" dirty="0"/>
          </a:p>
        </p:txBody>
      </p:sp>
      <p:sp>
        <p:nvSpPr>
          <p:cNvPr id="3" name="TextBox 2"/>
          <p:cNvSpPr txBox="1"/>
          <p:nvPr/>
        </p:nvSpPr>
        <p:spPr>
          <a:xfrm>
            <a:off x="6075218" y="5728855"/>
            <a:ext cx="4094019" cy="830997"/>
          </a:xfrm>
          <a:prstGeom prst="rect">
            <a:avLst/>
          </a:prstGeom>
          <a:noFill/>
        </p:spPr>
        <p:txBody>
          <a:bodyPr wrap="square" rtlCol="0">
            <a:spAutoFit/>
          </a:bodyPr>
          <a:lstStyle/>
          <a:p>
            <a:r>
              <a:rPr lang="en-US" sz="2400" dirty="0" smtClean="0"/>
              <a:t>Mutational Signatures Tutorial </a:t>
            </a:r>
            <a:endParaRPr lang="en-US" sz="2400" dirty="0" smtClean="0"/>
          </a:p>
          <a:p>
            <a:r>
              <a:rPr lang="en-US" sz="2400" dirty="0" smtClean="0"/>
              <a:t>11-12 July 2020</a:t>
            </a:r>
          </a:p>
        </p:txBody>
      </p:sp>
      <p:pic>
        <p:nvPicPr>
          <p:cNvPr id="1030" name="Picture 6" descr="b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95" y="5496358"/>
            <a:ext cx="5455516" cy="10941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www.duke-nus.edu.sg/images/librariesprovider6/pem-staff-library/steve-head-shot-180x250.jpg?Status=Master&amp;sfvrsn=11ad2251_0"/>
          <p:cNvPicPr>
            <a:picLocks noChangeAspect="1" noChangeArrowheads="1"/>
          </p:cNvPicPr>
          <p:nvPr/>
        </p:nvPicPr>
        <p:blipFill rotWithShape="1">
          <a:blip r:embed="rId5">
            <a:extLst>
              <a:ext uri="{28A0092B-C50C-407E-A947-70E740481C1C}">
                <a14:useLocalDpi xmlns:a14="http://schemas.microsoft.com/office/drawing/2010/main" val="0"/>
              </a:ext>
            </a:extLst>
          </a:blip>
          <a:srcRect l="5610" t="8046" r="12441" b="6130"/>
          <a:stretch/>
        </p:blipFill>
        <p:spPr bwMode="auto">
          <a:xfrm>
            <a:off x="5257800" y="1828800"/>
            <a:ext cx="1728788"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440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dirty="0" smtClean="0"/>
              <a:t>We can tease apart signatures in large sets of spectra by data mining</a:t>
            </a:r>
            <a:endParaRPr lang="en-US" dirty="0"/>
          </a:p>
        </p:txBody>
      </p:sp>
      <p:sp>
        <p:nvSpPr>
          <p:cNvPr id="4" name="Content Placeholder 3"/>
          <p:cNvSpPr>
            <a:spLocks noGrp="1"/>
          </p:cNvSpPr>
          <p:nvPr>
            <p:ph idx="1"/>
          </p:nvPr>
        </p:nvSpPr>
        <p:spPr>
          <a:xfrm>
            <a:off x="457200" y="1600200"/>
            <a:ext cx="10972800" cy="5029200"/>
          </a:xfrm>
        </p:spPr>
        <p:txBody>
          <a:bodyPr/>
          <a:lstStyle/>
          <a:p>
            <a:r>
              <a:rPr lang="en-US" sz="2800" dirty="0" smtClean="0"/>
              <a:t>Two mathematical approaches:</a:t>
            </a:r>
          </a:p>
          <a:p>
            <a:pPr lvl="1"/>
            <a:r>
              <a:rPr lang="en-US" sz="2400" dirty="0" smtClean="0"/>
              <a:t>Non-negative factorization based approaches</a:t>
            </a:r>
          </a:p>
          <a:p>
            <a:pPr lvl="1"/>
            <a:r>
              <a:rPr lang="en-US" sz="2400" dirty="0" smtClean="0"/>
              <a:t>Example, SigProfilerExtractor</a:t>
            </a:r>
          </a:p>
          <a:p>
            <a:pPr lvl="1"/>
            <a:r>
              <a:rPr lang="en-US" sz="2400" dirty="0" smtClean="0"/>
              <a:t>Approaches based on probabilistic topic models</a:t>
            </a:r>
          </a:p>
          <a:p>
            <a:pPr lvl="1"/>
            <a:r>
              <a:rPr lang="en-US" sz="2400" dirty="0" smtClean="0"/>
              <a:t>Example, an approach using hierarchical Dirichlet processes</a:t>
            </a:r>
          </a:p>
          <a:p>
            <a:r>
              <a:rPr lang="en-US" sz="2800" dirty="0" smtClean="0"/>
              <a:t>These are unsupervised machine learning approaches</a:t>
            </a:r>
          </a:p>
          <a:p>
            <a:r>
              <a:rPr lang="en-US" sz="2800" b="1" i="1" dirty="0" smtClean="0"/>
              <a:t>All methods seem to face similar challenges</a:t>
            </a:r>
          </a:p>
          <a:p>
            <a:r>
              <a:rPr lang="en-US" sz="2800" b="1" i="1" dirty="0"/>
              <a:t>S</a:t>
            </a:r>
            <a:r>
              <a:rPr lang="en-US" sz="2800" b="1" i="1" dirty="0" smtClean="0"/>
              <a:t>ignature discovery is not a purely algorithmic process</a:t>
            </a:r>
          </a:p>
          <a:p>
            <a:r>
              <a:rPr lang="en-US" sz="2800" dirty="0" smtClean="0"/>
              <a:t>The granularity of extracted signatures and the features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11</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46075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600" b="0" strike="noStrike" spc="-1" dirty="0">
                <a:solidFill>
                  <a:srgbClr val="000000"/>
                </a:solidFill>
                <a:latin typeface="Calibri"/>
              </a:rPr>
              <a:t>Mutational signatures are models</a:t>
            </a:r>
            <a:endParaRPr lang="en-SG" sz="3600" b="0" strike="noStrike" spc="-1" dirty="0">
              <a:latin typeface="Arial"/>
            </a:endParaRPr>
          </a:p>
          <a:p>
            <a:pPr>
              <a:lnSpc>
                <a:spcPct val="100000"/>
              </a:lnSpc>
            </a:pPr>
            <a:r>
              <a:rPr lang="en-SG" sz="3600" b="0" strike="noStrike" spc="-1" dirty="0">
                <a:solidFill>
                  <a:srgbClr val="000000"/>
                </a:solidFill>
                <a:latin typeface="Calibri"/>
              </a:rPr>
              <a:t>To </a:t>
            </a:r>
            <a:r>
              <a:rPr lang="en-SG" sz="3600" spc="-1" dirty="0" smtClean="0">
                <a:solidFill>
                  <a:srgbClr val="000000"/>
                </a:solidFill>
                <a:latin typeface="Calibri"/>
              </a:rPr>
              <a:t>assess the quality of mutational signature extraction, attribution, or presence testing, we need to </a:t>
            </a:r>
            <a:r>
              <a:rPr lang="en-SG" sz="3600" b="0" strike="noStrike" spc="-1" dirty="0" smtClean="0">
                <a:solidFill>
                  <a:srgbClr val="000000"/>
                </a:solidFill>
                <a:latin typeface="Calibri"/>
              </a:rPr>
              <a:t>consider the intended </a:t>
            </a:r>
            <a:r>
              <a:rPr lang="en-SG" sz="3600" b="0" strike="noStrike" spc="-1" dirty="0">
                <a:solidFill>
                  <a:srgbClr val="000000"/>
                </a:solidFill>
                <a:latin typeface="Calibri"/>
              </a:rPr>
              <a:t>use</a:t>
            </a:r>
            <a:endParaRPr lang="en-SG" sz="3600" b="0" strike="noStrike" spc="-1" dirty="0">
              <a:latin typeface="Arial"/>
            </a:endParaRPr>
          </a:p>
        </p:txBody>
      </p:sp>
    </p:spTree>
    <p:extLst>
      <p:ext uri="{BB962C8B-B14F-4D97-AF65-F5344CB8AC3E}">
        <p14:creationId xmlns:p14="http://schemas.microsoft.com/office/powerpoint/2010/main" val="364174441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5000" cy="715962"/>
          </a:xfrm>
        </p:spPr>
        <p:txBody>
          <a:bodyPr/>
          <a:lstStyle/>
          <a:p>
            <a:pPr algn="l"/>
            <a:r>
              <a:rPr lang="en-US" sz="3600" dirty="0" smtClean="0"/>
              <a:t>Synthetic data from SynSigGen package</a:t>
            </a:r>
            <a:endParaRPr lang="en-US" sz="3600" dirty="0"/>
          </a:p>
        </p:txBody>
      </p:sp>
      <p:sp>
        <p:nvSpPr>
          <p:cNvPr id="3" name="Content Placeholder 2"/>
          <p:cNvSpPr>
            <a:spLocks noGrp="1"/>
          </p:cNvSpPr>
          <p:nvPr>
            <p:ph idx="1"/>
          </p:nvPr>
        </p:nvSpPr>
        <p:spPr>
          <a:xfrm>
            <a:off x="457200" y="990600"/>
            <a:ext cx="10972800" cy="4525963"/>
          </a:xfrm>
        </p:spPr>
        <p:txBody>
          <a:bodyPr/>
          <a:lstStyle/>
          <a:p>
            <a:r>
              <a:rPr lang="en-US" sz="2400" dirty="0"/>
              <a:t>Input (based on </a:t>
            </a:r>
            <a:r>
              <a:rPr lang="en-US" sz="2400" dirty="0" smtClean="0"/>
              <a:t>previous analysis of </a:t>
            </a:r>
            <a:r>
              <a:rPr lang="en-US" sz="2400" dirty="0"/>
              <a:t>PCAWG tumors</a:t>
            </a:r>
            <a:r>
              <a:rPr lang="en-US" sz="2400" dirty="0" smtClean="0"/>
              <a:t>):</a:t>
            </a:r>
            <a:endParaRPr lang="en-US" sz="2400" dirty="0"/>
          </a:p>
          <a:p>
            <a:r>
              <a:rPr lang="en-US" sz="2400" dirty="0"/>
              <a:t>  </a:t>
            </a:r>
            <a:r>
              <a:rPr lang="en-US" sz="2400" dirty="0" smtClean="0"/>
              <a:t>E, </a:t>
            </a:r>
            <a:r>
              <a:rPr lang="en-US" sz="2400" dirty="0"/>
              <a:t>matrix of </a:t>
            </a:r>
            <a:r>
              <a:rPr lang="en-US" sz="2400" dirty="0" smtClean="0"/>
              <a:t>exposures </a:t>
            </a:r>
            <a:r>
              <a:rPr lang="en-US" sz="2400" dirty="0"/>
              <a:t>(signatures </a:t>
            </a:r>
            <a:r>
              <a:rPr lang="en-US" sz="2400" dirty="0" smtClean="0"/>
              <a:t>X </a:t>
            </a:r>
            <a:r>
              <a:rPr lang="en-US" sz="2400" dirty="0"/>
              <a:t>samples)</a:t>
            </a:r>
          </a:p>
          <a:p>
            <a:r>
              <a:rPr lang="en-US" sz="2400" dirty="0"/>
              <a:t>  S, mutational signature profiles (mutation type </a:t>
            </a:r>
            <a:r>
              <a:rPr lang="en-US" sz="2400" dirty="0" smtClean="0"/>
              <a:t>X </a:t>
            </a:r>
            <a:r>
              <a:rPr lang="en-US" sz="2400" dirty="0"/>
              <a:t>signature)</a:t>
            </a:r>
          </a:p>
          <a:p>
            <a:r>
              <a:rPr lang="en-US" sz="2400" dirty="0" smtClean="0"/>
              <a:t>Parameters &lt;- generate from E</a:t>
            </a:r>
          </a:p>
          <a:p>
            <a:pPr lvl="1"/>
            <a:r>
              <a:rPr lang="en-US" sz="2000" dirty="0" smtClean="0"/>
              <a:t>Based on proportion of tumors with the signature in E and the mean and sd of log of mutation counts for each signature in E</a:t>
            </a:r>
          </a:p>
          <a:p>
            <a:r>
              <a:rPr lang="en-US" sz="2400" dirty="0" smtClean="0"/>
              <a:t>Ground.truth.synthetic.exposures </a:t>
            </a:r>
            <a:r>
              <a:rPr lang="en-US" sz="2400" dirty="0"/>
              <a:t>&lt;- g</a:t>
            </a:r>
            <a:r>
              <a:rPr lang="en-US" sz="2400" dirty="0" smtClean="0"/>
              <a:t>enerate </a:t>
            </a:r>
            <a:r>
              <a:rPr lang="en-US" sz="2400" dirty="0"/>
              <a:t>s</a:t>
            </a:r>
            <a:r>
              <a:rPr lang="en-US" sz="2400" dirty="0" smtClean="0"/>
              <a:t>ynthetic </a:t>
            </a:r>
            <a:r>
              <a:rPr lang="en-US" sz="2400" dirty="0"/>
              <a:t>e</a:t>
            </a:r>
            <a:r>
              <a:rPr lang="en-US" sz="2400" dirty="0" smtClean="0"/>
              <a:t>xposures(Parameters)</a:t>
            </a:r>
          </a:p>
          <a:p>
            <a:pPr lvl="1"/>
            <a:r>
              <a:rPr lang="en-US" sz="2000" dirty="0"/>
              <a:t>(optional) add noise (resample) the exposure to each signature in each </a:t>
            </a:r>
            <a:r>
              <a:rPr lang="en-US" sz="2000" dirty="0" smtClean="0"/>
              <a:t>synthetic sample/tumor</a:t>
            </a:r>
            <a:endParaRPr lang="en-US" sz="2000" dirty="0"/>
          </a:p>
          <a:p>
            <a:r>
              <a:rPr lang="en-US" sz="2400" dirty="0" smtClean="0"/>
              <a:t>Ground.truth.synthetic.spectra &lt;-</a:t>
            </a:r>
          </a:p>
          <a:p>
            <a:pPr marL="0" indent="0">
              <a:buNone/>
            </a:pPr>
            <a:r>
              <a:rPr lang="en-US" sz="2400" dirty="0"/>
              <a:t> </a:t>
            </a:r>
            <a:r>
              <a:rPr lang="en-US" sz="2400" dirty="0" smtClean="0"/>
              <a:t>                             CreateSyntheticSpectra(S</a:t>
            </a:r>
            <a:r>
              <a:rPr lang="en-US" sz="2400" dirty="0"/>
              <a:t>, </a:t>
            </a:r>
            <a:r>
              <a:rPr lang="en-US" sz="2400" dirty="0" smtClean="0"/>
              <a:t>ground.truth.synthetic.exposures)</a:t>
            </a:r>
            <a:endParaRPr lang="en-US" sz="2400" dirty="0"/>
          </a:p>
          <a:p>
            <a:r>
              <a:rPr lang="en-US" sz="2400" dirty="0" smtClean="0"/>
              <a:t>Analysis.results &lt;- Analyze synthetic.spectra</a:t>
            </a:r>
          </a:p>
          <a:p>
            <a:r>
              <a:rPr lang="en-US" sz="2400" dirty="0" smtClean="0"/>
              <a:t>Compare Analysis.results to ground truth synthetic exposures and spectra</a:t>
            </a:r>
          </a:p>
          <a:p>
            <a:pPr marL="0" indent="0">
              <a:buNone/>
            </a:pPr>
            <a:r>
              <a:rPr lang="en-US" sz="2400" dirty="0" smtClean="0"/>
              <a:t>(remotes</a:t>
            </a:r>
            <a:r>
              <a:rPr lang="en-US" sz="2400" dirty="0"/>
              <a:t>::install_github("steverozen/SynSigGen</a:t>
            </a:r>
            <a:r>
              <a:rPr lang="en-US" sz="2400" dirty="0" smtClean="0"/>
              <a:t>"))</a:t>
            </a: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12</a:t>
            </a:fld>
            <a:endParaRPr lang="en-US" dirty="0"/>
          </a:p>
        </p:txBody>
      </p:sp>
    </p:spTree>
    <p:extLst>
      <p:ext uri="{BB962C8B-B14F-4D97-AF65-F5344CB8AC3E}">
        <p14:creationId xmlns:p14="http://schemas.microsoft.com/office/powerpoint/2010/main" val="2230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77400" cy="868362"/>
          </a:xfrm>
        </p:spPr>
        <p:txBody>
          <a:bodyPr/>
          <a:lstStyle/>
          <a:p>
            <a:pPr algn="l"/>
            <a:r>
              <a:rPr lang="en-US" sz="2800" dirty="0" smtClean="0"/>
              <a:t>Synthetic data set mimicking pancreatic adenocarcinomas</a:t>
            </a:r>
            <a:endParaRPr lang="en-US" sz="28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13</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695092" cy="5105400"/>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747846" cy="4595446"/>
          </a:xfrm>
          <a:prstGeom prst="rect">
            <a:avLst/>
          </a:prstGeom>
        </p:spPr>
      </p:pic>
    </p:spTree>
    <p:extLst>
      <p:ext uri="{BB962C8B-B14F-4D97-AF65-F5344CB8AC3E}">
        <p14:creationId xmlns:p14="http://schemas.microsoft.com/office/powerpoint/2010/main" val="997439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Synthetic data set mimicking pancreatic adenocarcinomas, exposures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14</a:t>
            </a:fld>
            <a:endParaRPr lang="en-US" dirty="0"/>
          </a:p>
        </p:txBody>
      </p:sp>
      <p:pic>
        <p:nvPicPr>
          <p:cNvPr id="5" name="Picture 4"/>
          <p:cNvPicPr>
            <a:picLocks noChangeAspect="1"/>
          </p:cNvPicPr>
          <p:nvPr/>
        </p:nvPicPr>
        <p:blipFill rotWithShape="1">
          <a:blip r:embed="rId2"/>
          <a:srcRect l="4256" t="26027" r="5844" b="20200"/>
          <a:stretch/>
        </p:blipFill>
        <p:spPr>
          <a:xfrm>
            <a:off x="1447800" y="1676400"/>
            <a:ext cx="7239000" cy="4465084"/>
          </a:xfrm>
          <a:prstGeom prst="rect">
            <a:avLst/>
          </a:prstGeom>
        </p:spPr>
      </p:pic>
    </p:spTree>
    <p:extLst>
      <p:ext uri="{BB962C8B-B14F-4D97-AF65-F5344CB8AC3E}">
        <p14:creationId xmlns:p14="http://schemas.microsoft.com/office/powerpoint/2010/main" val="20120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a:t>
            </a:r>
            <a:r>
              <a:rPr lang="en-US" dirty="0" smtClean="0"/>
              <a:t>ignature extraction (discovery)</a:t>
            </a:r>
            <a:br>
              <a:rPr lang="en-US" dirty="0" smtClean="0"/>
            </a:br>
            <a:r>
              <a:rPr lang="en-US" dirty="0" smtClean="0"/>
              <a:t>Approaches based on </a:t>
            </a:r>
            <a:br>
              <a:rPr lang="en-US" dirty="0" smtClean="0"/>
            </a:br>
            <a:r>
              <a:rPr lang="en-US" dirty="0">
                <a:solidFill>
                  <a:srgbClr val="FF0000"/>
                </a:solidFill>
              </a:rPr>
              <a:t>N</a:t>
            </a:r>
            <a:r>
              <a:rPr lang="en-US" dirty="0" smtClean="0">
                <a:solidFill>
                  <a:srgbClr val="FF0000"/>
                </a:solidFill>
              </a:rPr>
              <a:t>on-negative </a:t>
            </a:r>
            <a:r>
              <a:rPr lang="en-US" dirty="0">
                <a:solidFill>
                  <a:srgbClr val="FF0000"/>
                </a:solidFill>
              </a:rPr>
              <a:t>M</a:t>
            </a:r>
            <a:r>
              <a:rPr lang="en-US" dirty="0" smtClean="0">
                <a:solidFill>
                  <a:srgbClr val="FF0000"/>
                </a:solidFill>
              </a:rPr>
              <a:t>atrix Factorization (NMF)</a:t>
            </a:r>
            <a:endParaRPr lang="en-US" dirty="0">
              <a:solidFill>
                <a:srgbClr val="FF0000"/>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15</a:t>
            </a:fld>
            <a:endParaRPr lang="en-US" dirty="0"/>
          </a:p>
        </p:txBody>
      </p:sp>
    </p:spTree>
    <p:extLst>
      <p:ext uri="{BB962C8B-B14F-4D97-AF65-F5344CB8AC3E}">
        <p14:creationId xmlns:p14="http://schemas.microsoft.com/office/powerpoint/2010/main" val="1105857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extraction are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16</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mutational signature extraction are based on 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smtClean="0">
                      <a:solidFill>
                        <a:schemeClr val="bg1"/>
                      </a:solidFill>
                    </a:rPr>
                    <a:t> = W</a:t>
                  </a:r>
                  <a:r>
                    <a:rPr lang="en-US" sz="2400" dirty="0" smtClean="0">
                      <a:solidFill>
                        <a:schemeClr val="bg1"/>
                      </a:solidFill>
                    </a:rPr>
                    <a:t> x </a:t>
                  </a:r>
                  <a:r>
                    <a:rPr lang="en-US" sz="2400" b="1" dirty="0" smtClean="0">
                      <a:solidFill>
                        <a:schemeClr val="bg1"/>
                      </a:solidFill>
                    </a:rPr>
                    <a:t>H</a:t>
                  </a:r>
                  <a:endParaRPr lang="en-US" sz="2400" b="1" dirty="0">
                    <a:solidFill>
                      <a:schemeClr val="bg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17</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smtClean="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smtClean="0"/>
                  <a:t>Objective function:</a:t>
                </a:r>
              </a:p>
              <a:p>
                <a:r>
                  <a:rPr lang="en-US" sz="2400" dirty="0" smtClean="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smtClean="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63000" y="1828800"/>
                <a:ext cx="3429000" cy="2882264"/>
              </a:xfrm>
              <a:prstGeom prst="rect">
                <a:avLst/>
              </a:prstGeom>
              <a:noFill/>
            </p:spPr>
            <p:txBody>
              <a:bodyPr wrap="square" rtlCol="0">
                <a:spAutoFit/>
              </a:bodyPr>
              <a:lstStyle/>
              <a:p>
                <a:r>
                  <a:rPr lang="en-US" dirty="0" smtClean="0"/>
                  <a:t>Objective fn is often Frobenius </a:t>
                </a:r>
                <a:r>
                  <a:rPr lang="en-US" dirty="0"/>
                  <a:t>norm </a:t>
                </a:r>
                <a:r>
                  <a:rPr lang="en-US" dirty="0" smtClean="0"/>
                  <a:t>of</a:t>
                </a:r>
              </a:p>
              <a:p>
                <a:r>
                  <a:rPr lang="en-US" dirty="0" smtClean="0">
                    <a:latin typeface="Cambria Math" panose="02040503050406030204" pitchFamily="18" charset="0"/>
                    <a:ea typeface="Cambria Math" panose="02040503050406030204" pitchFamily="18" charset="0"/>
                  </a:rPr>
                  <a:t>D</a:t>
                </a:r>
                <a:r>
                  <a:rPr lang="en-US" dirty="0" smtClean="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smtClean="0"/>
                  <a:t> </a:t>
                </a:r>
                <a:r>
                  <a:rPr lang="en-US" dirty="0"/>
                  <a:t>– </a:t>
                </a:r>
                <a:r>
                  <a:rPr lang="en-US" dirty="0" smtClean="0"/>
                  <a:t>V</a:t>
                </a:r>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smtClean="0"/>
              </a:p>
              <a:p>
                <a:endParaRPr lang="en-US" dirty="0" smtClean="0"/>
              </a:p>
              <a:p>
                <a:r>
                  <a:rPr lang="en-US" dirty="0"/>
                  <a:t>Or Kullback–Leibler </a:t>
                </a:r>
                <a:r>
                  <a:rPr lang="en-US" dirty="0" smtClean="0"/>
                  <a:t>divergence between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V</m:t>
                        </m:r>
                      </m:e>
                    </m:acc>
                  </m:oMath>
                </a14:m>
                <a:r>
                  <a:rPr lang="en-US" dirty="0" smtClean="0"/>
                  <a:t> and V</a:t>
                </a:r>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763000" y="1828800"/>
                <a:ext cx="3429000" cy="2882264"/>
              </a:xfrm>
              <a:prstGeom prst="rect">
                <a:avLst/>
              </a:prstGeom>
              <a:blipFill rotWithShape="0">
                <a:blip r:embed="rId4"/>
                <a:stretch>
                  <a:fillRect l="-1601" t="-1057"/>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smtClean="0"/>
              <a:t>General observations on NMF</a:t>
            </a:r>
            <a:endParaRPr lang="en-US" dirty="0"/>
          </a:p>
        </p:txBody>
      </p:sp>
      <p:sp>
        <p:nvSpPr>
          <p:cNvPr id="4" name="Content Placeholder 3"/>
          <p:cNvSpPr>
            <a:spLocks noGrp="1"/>
          </p:cNvSpPr>
          <p:nvPr>
            <p:ph idx="1"/>
          </p:nvPr>
        </p:nvSpPr>
        <p:spPr>
          <a:xfrm>
            <a:off x="609600" y="1219200"/>
            <a:ext cx="10972800" cy="5410199"/>
          </a:xfrm>
        </p:spPr>
        <p:txBody>
          <a:bodyPr/>
          <a:lstStyle/>
          <a:p>
            <a:r>
              <a:rPr lang="en-US" dirty="0" smtClean="0"/>
              <a:t>NMF is a collection of algorithms and techniques</a:t>
            </a:r>
          </a:p>
          <a:p>
            <a:r>
              <a:rPr lang="en-US" dirty="0" smtClean="0"/>
              <a:t>The best approximate factorization depends on the objective function</a:t>
            </a:r>
          </a:p>
          <a:p>
            <a:r>
              <a:rPr lang="en-US" dirty="0" smtClean="0"/>
              <a:t>As for many unsupervised learning approaches, determining the number of items (signatures) to discover is challenging</a:t>
            </a:r>
          </a:p>
          <a:p>
            <a:r>
              <a:rPr lang="en-US" dirty="0" smtClean="0"/>
              <a:t>Need to avoid overfitting (so often do multiple factorizations on e.g. bootstrapped data)</a:t>
            </a:r>
          </a:p>
          <a:p>
            <a:endParaRPr lang="en-US" dirty="0" smtClean="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18</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smtClean="0"/>
              <a:t>NMF case study: SigProfilerExtractor</a:t>
            </a:r>
            <a:endParaRPr lang="en-US" dirty="0"/>
          </a:p>
        </p:txBody>
      </p:sp>
      <p:sp>
        <p:nvSpPr>
          <p:cNvPr id="3" name="Content Placeholder 2"/>
          <p:cNvSpPr>
            <a:spLocks noGrp="1"/>
          </p:cNvSpPr>
          <p:nvPr>
            <p:ph idx="1"/>
          </p:nvPr>
        </p:nvSpPr>
        <p:spPr>
          <a:xfrm>
            <a:off x="457200" y="1447800"/>
            <a:ext cx="10972800" cy="4602164"/>
          </a:xfrm>
        </p:spPr>
        <p:txBody>
          <a:bodyPr/>
          <a:lstStyle/>
          <a:p>
            <a:r>
              <a:rPr lang="en-US" sz="2400" dirty="0" smtClean="0"/>
              <a:t>Developed to supersede the MATLAB code used in Alexandrov 2013 and 2020</a:t>
            </a:r>
          </a:p>
          <a:p>
            <a:r>
              <a:rPr lang="en-US" sz="2400" dirty="0" smtClean="0"/>
              <a:t>Part of a suite of software, other functions include:</a:t>
            </a:r>
          </a:p>
          <a:p>
            <a:pPr lvl="1"/>
            <a:r>
              <a:rPr lang="en-US" sz="2000" dirty="0" smtClean="0"/>
              <a:t>SigProfilerMatrixGenerator (functionality overlaps ICAMS)</a:t>
            </a:r>
          </a:p>
          <a:p>
            <a:pPr lvl="1"/>
            <a:r>
              <a:rPr lang="en-US" sz="2000" dirty="0" smtClean="0"/>
              <a:t>SigProfilerSingleSample</a:t>
            </a:r>
          </a:p>
          <a:p>
            <a:pPr lvl="1"/>
            <a:r>
              <a:rPr lang="en-US" sz="2000" dirty="0" smtClean="0"/>
              <a:t>SigProfilerSimulator</a:t>
            </a:r>
          </a:p>
          <a:p>
            <a:r>
              <a:rPr lang="en-US" sz="2400" dirty="0" smtClean="0"/>
              <a:t>Latest release: </a:t>
            </a:r>
            <a:r>
              <a:rPr lang="en-US" sz="2400" dirty="0" smtClean="0">
                <a:hlinkClick r:id="rId2"/>
              </a:rPr>
              <a:t>https</a:t>
            </a:r>
            <a:r>
              <a:rPr lang="en-US" sz="2400" dirty="0">
                <a:hlinkClick r:id="rId2"/>
              </a:rPr>
              <a:t>://pypi.org/project/sigproextractor</a:t>
            </a:r>
            <a:r>
              <a:rPr lang="en-US" sz="2400" dirty="0" smtClean="0">
                <a:hlinkClick r:id="rId2"/>
              </a:rPr>
              <a:t>/</a:t>
            </a:r>
            <a:endParaRPr lang="en-US" sz="2400" dirty="0" smtClean="0"/>
          </a:p>
          <a:p>
            <a:pPr lvl="1"/>
            <a:r>
              <a:rPr lang="en-US" sz="2000" dirty="0" smtClean="0">
                <a:hlinkClick r:id="rId3"/>
              </a:rPr>
              <a:t>https</a:t>
            </a:r>
            <a:r>
              <a:rPr lang="en-US" sz="2000" dirty="0">
                <a:hlinkClick r:id="rId3"/>
              </a:rPr>
              <a:t>://</a:t>
            </a:r>
            <a:r>
              <a:rPr lang="en-US" sz="2000" dirty="0" smtClean="0">
                <a:hlinkClick r:id="rId3"/>
              </a:rPr>
              <a:t>github.com/AlexandrovLab</a:t>
            </a:r>
            <a:endParaRPr lang="en-US" sz="2000" dirty="0" smtClean="0"/>
          </a:p>
          <a:p>
            <a:pPr lvl="1"/>
            <a:r>
              <a:rPr lang="en-US" sz="2000" dirty="0" smtClean="0"/>
              <a:t>Documentation at </a:t>
            </a:r>
            <a:r>
              <a:rPr lang="en-US" sz="2000" dirty="0">
                <a:hlinkClick r:id="rId4"/>
              </a:rPr>
              <a:t>https://osf.io/t6j7u/wiki/3.%20Using%20the%20Tool%20-%20Output/</a:t>
            </a:r>
            <a:endParaRPr lang="en-US" sz="2000" dirty="0" smtClean="0"/>
          </a:p>
          <a:p>
            <a:r>
              <a:rPr lang="en-US" sz="2400" dirty="0" smtClean="0"/>
              <a:t>Under rapid development – details and algorithms may change</a:t>
            </a:r>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19</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9570" y="3466070"/>
            <a:ext cx="9588842"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699570" y="1430434"/>
            <a:ext cx="9588842"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472502" y="2629929"/>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grpSp>
        <p:nvGrpSpPr>
          <p:cNvPr id="70" name="Group 69"/>
          <p:cNvGrpSpPr/>
          <p:nvPr/>
        </p:nvGrpSpPr>
        <p:grpSpPr>
          <a:xfrm>
            <a:off x="1761354" y="3132437"/>
            <a:ext cx="3124200" cy="1134184"/>
            <a:chOff x="2057400" y="2712308"/>
            <a:chExt cx="3124200" cy="1134184"/>
          </a:xfrm>
        </p:grpSpPr>
        <p:sp>
          <p:nvSpPr>
            <p:cNvPr id="71" name="TextBox 70"/>
            <p:cNvSpPr txBox="1"/>
            <p:nvPr/>
          </p:nvSpPr>
          <p:spPr>
            <a:xfrm>
              <a:off x="2057400" y="3138606"/>
              <a:ext cx="3124200" cy="707886"/>
            </a:xfrm>
            <a:prstGeom prst="rect">
              <a:avLst/>
            </a:prstGeom>
            <a:noFill/>
          </p:spPr>
          <p:txBody>
            <a:bodyPr wrap="square" rtlCol="0">
              <a:spAutoFit/>
            </a:bodyPr>
            <a:lstStyle/>
            <a:p>
              <a:pPr algn="ctr"/>
              <a:r>
                <a:rPr lang="en-US" sz="20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4919540" y="4266621"/>
            <a:ext cx="2913786" cy="1508106"/>
            <a:chOff x="3729686" y="3546156"/>
            <a:chExt cx="2913786" cy="1508106"/>
          </a:xfrm>
        </p:grpSpPr>
        <p:sp>
          <p:nvSpPr>
            <p:cNvPr id="74" name="TextBox 73"/>
            <p:cNvSpPr txBox="1"/>
            <p:nvPr/>
          </p:nvSpPr>
          <p:spPr>
            <a:xfrm>
              <a:off x="3729686" y="4038599"/>
              <a:ext cx="2913786" cy="1015663"/>
            </a:xfrm>
            <a:prstGeom prst="rect">
              <a:avLst/>
            </a:prstGeom>
            <a:noFill/>
          </p:spPr>
          <p:txBody>
            <a:bodyPr wrap="square" rtlCol="0">
              <a:spAutoFit/>
            </a:bodyPr>
            <a:lstStyle/>
            <a:p>
              <a:pPr algn="ctr"/>
              <a:r>
                <a:rPr lang="en-US" sz="2000" dirty="0"/>
                <a:t>Cancer life histories and signature-associated  oncogenic pathways</a:t>
              </a:r>
            </a:p>
          </p:txBody>
        </p:sp>
        <p:cxnSp>
          <p:nvCxnSpPr>
            <p:cNvPr id="75" name="Straight Arrow Connector 74"/>
            <p:cNvCxnSpPr>
              <a:stCxn id="86" idx="2"/>
              <a:endCxn id="74" idx="0"/>
            </p:cNvCxnSpPr>
            <p:nvPr/>
          </p:nvCxnSpPr>
          <p:spPr>
            <a:xfrm>
              <a:off x="5181600" y="3546156"/>
              <a:ext cx="4979" cy="4924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761354" y="4266620"/>
            <a:ext cx="3124200" cy="892555"/>
            <a:chOff x="0" y="3585862"/>
            <a:chExt cx="3124200" cy="892555"/>
          </a:xfrm>
        </p:grpSpPr>
        <p:sp>
          <p:nvSpPr>
            <p:cNvPr id="77" name="TextBox 76"/>
            <p:cNvSpPr txBox="1"/>
            <p:nvPr/>
          </p:nvSpPr>
          <p:spPr>
            <a:xfrm>
              <a:off x="0" y="4078307"/>
              <a:ext cx="3124200" cy="400110"/>
            </a:xfrm>
            <a:prstGeom prst="rect">
              <a:avLst/>
            </a:prstGeom>
            <a:noFill/>
          </p:spPr>
          <p:txBody>
            <a:bodyPr wrap="square" rtlCol="0">
              <a:spAutoFit/>
            </a:bodyPr>
            <a:lstStyle/>
            <a:p>
              <a:pPr algn="ctr"/>
              <a:r>
                <a:rPr lang="en-US" sz="20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07536"/>
            <a:chOff x="2743200" y="5216956"/>
            <a:chExt cx="4800600" cy="807536"/>
          </a:xfrm>
        </p:grpSpPr>
        <p:sp>
          <p:nvSpPr>
            <p:cNvPr id="80" name="TextBox 79"/>
            <p:cNvSpPr txBox="1"/>
            <p:nvPr/>
          </p:nvSpPr>
          <p:spPr>
            <a:xfrm>
              <a:off x="2743200" y="5624382"/>
              <a:ext cx="4800600" cy="400110"/>
            </a:xfrm>
            <a:prstGeom prst="rect">
              <a:avLst/>
            </a:prstGeom>
            <a:noFill/>
          </p:spPr>
          <p:txBody>
            <a:bodyPr wrap="square" rtlCol="0">
              <a:spAutoFit/>
            </a:bodyPr>
            <a:lstStyle/>
            <a:p>
              <a:pPr algn="ctr"/>
              <a:r>
                <a:rPr lang="en-US" sz="2000" dirty="0"/>
                <a:t>Specific 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134184"/>
            <a:chOff x="5410200" y="2712308"/>
            <a:chExt cx="2514600" cy="1134184"/>
          </a:xfrm>
        </p:grpSpPr>
        <p:sp>
          <p:nvSpPr>
            <p:cNvPr id="86" name="TextBox 85"/>
            <p:cNvSpPr txBox="1"/>
            <p:nvPr/>
          </p:nvSpPr>
          <p:spPr>
            <a:xfrm>
              <a:off x="5410200" y="3138606"/>
              <a:ext cx="2514600" cy="707886"/>
            </a:xfrm>
            <a:prstGeom prst="rect">
              <a:avLst/>
            </a:prstGeom>
            <a:noFill/>
          </p:spPr>
          <p:txBody>
            <a:bodyPr wrap="square" rtlCol="0">
              <a:spAutoFit/>
            </a:bodyPr>
            <a:lstStyle/>
            <a:p>
              <a:pPr algn="ctr"/>
              <a:r>
                <a:rPr lang="en-US" sz="20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503141" cy="1177433"/>
            <a:chOff x="7698259" y="2669059"/>
            <a:chExt cx="3503141" cy="1177433"/>
          </a:xfrm>
        </p:grpSpPr>
        <p:sp>
          <p:nvSpPr>
            <p:cNvPr id="89" name="TextBox 88"/>
            <p:cNvSpPr txBox="1"/>
            <p:nvPr/>
          </p:nvSpPr>
          <p:spPr>
            <a:xfrm>
              <a:off x="8229600" y="3138606"/>
              <a:ext cx="2971800" cy="707886"/>
            </a:xfrm>
            <a:prstGeom prst="rect">
              <a:avLst/>
            </a:prstGeom>
            <a:noFill/>
          </p:spPr>
          <p:txBody>
            <a:bodyPr wrap="square" rtlCol="0">
              <a:spAutoFit/>
            </a:bodyPr>
            <a:lstStyle/>
            <a:p>
              <a:pPr algn="ctr"/>
              <a:r>
                <a:rPr lang="en-US" sz="2000" dirty="0" smtClean="0"/>
                <a:t>Understanding</a:t>
              </a:r>
              <a:endParaRPr lang="en-US" sz="2000" dirty="0"/>
            </a:p>
            <a:p>
              <a:pPr algn="ctr"/>
              <a:r>
                <a:rPr lang="en-US" sz="2000" dirty="0"/>
                <a:t>of 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838200" y="365126"/>
            <a:ext cx="10515600" cy="719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dirty="0" smtClean="0">
                <a:solidFill>
                  <a:srgbClr val="00539B"/>
                </a:solidFill>
                <a:latin typeface="Arial" panose="020B0604020202020204" pitchFamily="34" charset="0"/>
                <a:cs typeface="Arial" panose="020B0604020202020204" pitchFamily="34" charset="0"/>
              </a:rPr>
              <a:t>Role of mutational signatures in research</a:t>
            </a:r>
            <a:endParaRPr lang="en-SG" sz="2400" b="1" dirty="0">
              <a:solidFill>
                <a:srgbClr val="00539B"/>
              </a:solidFill>
              <a:latin typeface="Arial" panose="020B0604020202020204" pitchFamily="34" charset="0"/>
              <a:cs typeface="Arial" panose="020B0604020202020204" pitchFamily="34" charset="0"/>
            </a:endParaRPr>
          </a:p>
        </p:txBody>
      </p:sp>
      <p:sp>
        <p:nvSpPr>
          <p:cNvPr id="23" name="TextBox 22"/>
          <p:cNvSpPr txBox="1"/>
          <p:nvPr/>
        </p:nvSpPr>
        <p:spPr>
          <a:xfrm>
            <a:off x="7570059" y="1637280"/>
            <a:ext cx="2971800" cy="400110"/>
          </a:xfrm>
          <a:prstGeom prst="rect">
            <a:avLst/>
          </a:prstGeom>
          <a:noFill/>
        </p:spPr>
        <p:txBody>
          <a:bodyPr wrap="square" rtlCol="0">
            <a:spAutoFit/>
          </a:bodyPr>
          <a:lstStyle/>
          <a:p>
            <a:pPr algn="ctr"/>
            <a:r>
              <a:rPr lang="en-US" sz="2000" dirty="0" smtClean="0"/>
              <a:t>Experimental elucidation</a:t>
            </a:r>
            <a:endParaRPr lang="en-US" sz="2000" dirty="0"/>
          </a:p>
        </p:txBody>
      </p:sp>
      <p:sp>
        <p:nvSpPr>
          <p:cNvPr id="25" name="TextBox 24"/>
          <p:cNvSpPr txBox="1"/>
          <p:nvPr/>
        </p:nvSpPr>
        <p:spPr>
          <a:xfrm>
            <a:off x="1947740" y="1637280"/>
            <a:ext cx="2971800" cy="400110"/>
          </a:xfrm>
          <a:prstGeom prst="rect">
            <a:avLst/>
          </a:prstGeom>
          <a:noFill/>
        </p:spPr>
        <p:txBody>
          <a:bodyPr wrap="square" rtlCol="0">
            <a:spAutoFit/>
          </a:bodyPr>
          <a:lstStyle/>
          <a:p>
            <a:pPr algn="ctr"/>
            <a:r>
              <a:rPr lang="en-US" sz="2000" dirty="0" smtClean="0"/>
              <a:t>Analysis of large databases</a:t>
            </a:r>
            <a:endParaRPr lang="en-US" sz="2000" dirty="0"/>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2128" y="1637280"/>
            <a:ext cx="1190069" cy="400110"/>
          </a:xfrm>
          <a:prstGeom prst="rect">
            <a:avLst/>
          </a:prstGeom>
          <a:noFill/>
        </p:spPr>
        <p:txBody>
          <a:bodyPr wrap="none" rtlCol="0">
            <a:spAutoFit/>
          </a:bodyPr>
          <a:lstStyle/>
          <a:p>
            <a:pPr algn="ctr"/>
            <a:r>
              <a:rPr lang="en-US" sz="2000" dirty="0" smtClean="0"/>
              <a:t>Discovery</a:t>
            </a:r>
            <a:endParaRPr lang="en-US" sz="2000" dirty="0"/>
          </a:p>
        </p:txBody>
      </p:sp>
      <p:sp>
        <p:nvSpPr>
          <p:cNvPr id="33" name="TextBox 32"/>
          <p:cNvSpPr txBox="1"/>
          <p:nvPr/>
        </p:nvSpPr>
        <p:spPr>
          <a:xfrm>
            <a:off x="112128" y="4912553"/>
            <a:ext cx="1364797" cy="400110"/>
          </a:xfrm>
          <a:prstGeom prst="rect">
            <a:avLst/>
          </a:prstGeom>
          <a:noFill/>
        </p:spPr>
        <p:txBody>
          <a:bodyPr wrap="none" rtlCol="0">
            <a:spAutoFit/>
          </a:bodyPr>
          <a:lstStyle/>
          <a:p>
            <a:pPr algn="ctr"/>
            <a:r>
              <a:rPr lang="en-US" sz="2000" dirty="0" smtClean="0"/>
              <a:t>Application</a:t>
            </a:r>
            <a:endParaRPr lang="en-US" sz="2000" dirty="0"/>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354349" y="5222755"/>
            <a:ext cx="1168739" cy="10623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457092" y="1070982"/>
            <a:ext cx="4405738" cy="12054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1</a:t>
            </a:r>
            <a:endParaRPr lang="en-US" sz="2400" dirty="0">
              <a:solidFill>
                <a:schemeClr val="tx1"/>
              </a:solidFill>
            </a:endParaRPr>
          </a:p>
          <a:p>
            <a:pPr algn="ctr"/>
            <a:r>
              <a:rPr lang="en-US" sz="2000" dirty="0" smtClean="0">
                <a:solidFill>
                  <a:schemeClr val="tx1"/>
                </a:solidFill>
              </a:rPr>
              <a:t>Introduction and experimental </a:t>
            </a:r>
            <a:r>
              <a:rPr lang="en-US" sz="2000" dirty="0">
                <a:solidFill>
                  <a:schemeClr val="tx1"/>
                </a:solidFill>
              </a:rPr>
              <a:t>study of causes of mutational </a:t>
            </a:r>
            <a:r>
              <a:rPr lang="en-US" sz="2000" dirty="0" smtClean="0">
                <a:solidFill>
                  <a:schemeClr val="tx1"/>
                </a:solidFill>
              </a:rPr>
              <a:t>signatures</a:t>
            </a:r>
            <a:endParaRPr lang="en-US" sz="2000" dirty="0">
              <a:solidFill>
                <a:schemeClr val="tx1"/>
              </a:solidFill>
            </a:endParaRPr>
          </a:p>
        </p:txBody>
      </p:sp>
      <p:sp>
        <p:nvSpPr>
          <p:cNvPr id="37" name="Rounded Rectangle 36"/>
          <p:cNvSpPr/>
          <p:nvPr/>
        </p:nvSpPr>
        <p:spPr>
          <a:xfrm>
            <a:off x="1361217" y="1219200"/>
            <a:ext cx="4405738" cy="1295400"/>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2</a:t>
            </a:r>
            <a:endParaRPr lang="en-US" sz="2400" dirty="0">
              <a:solidFill>
                <a:schemeClr val="tx1"/>
              </a:solidFill>
            </a:endParaRPr>
          </a:p>
          <a:p>
            <a:pPr algn="ctr"/>
            <a:r>
              <a:rPr lang="en-US" sz="2000" dirty="0">
                <a:solidFill>
                  <a:schemeClr val="tx1"/>
                </a:solidFill>
              </a:rPr>
              <a:t>Machine learning and computational </a:t>
            </a:r>
            <a:r>
              <a:rPr lang="en-US" sz="2000" dirty="0" smtClean="0">
                <a:solidFill>
                  <a:schemeClr val="tx1"/>
                </a:solidFill>
              </a:rPr>
              <a:t>analysis in large databases</a:t>
            </a:r>
            <a:endParaRPr lang="en-US" sz="2000" dirty="0">
              <a:solidFill>
                <a:schemeClr val="tx1"/>
              </a:solidFill>
            </a:endParaRPr>
          </a:p>
        </p:txBody>
      </p:sp>
      <p:sp>
        <p:nvSpPr>
          <p:cNvPr id="38" name="Rounded Rectangle 37"/>
          <p:cNvSpPr/>
          <p:nvPr/>
        </p:nvSpPr>
        <p:spPr>
          <a:xfrm>
            <a:off x="7786262" y="3099807"/>
            <a:ext cx="3881864" cy="17769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3</a:t>
            </a:r>
            <a:endParaRPr lang="en-US" sz="2400" dirty="0">
              <a:solidFill>
                <a:schemeClr val="tx1"/>
              </a:solidFill>
            </a:endParaRPr>
          </a:p>
          <a:p>
            <a:pPr algn="ctr"/>
            <a:r>
              <a:rPr lang="en-US" sz="2000" dirty="0">
                <a:solidFill>
                  <a:schemeClr val="tx1"/>
                </a:solidFill>
              </a:rPr>
              <a:t>Differences across the genomic landscape and new understanding</a:t>
            </a:r>
          </a:p>
          <a:p>
            <a:pPr algn="ctr"/>
            <a:r>
              <a:rPr lang="en-US" sz="2000" dirty="0">
                <a:solidFill>
                  <a:schemeClr val="tx1"/>
                </a:solidFill>
              </a:rPr>
              <a:t>of DNA damage and repair</a:t>
            </a:r>
          </a:p>
        </p:txBody>
      </p:sp>
    </p:spTree>
    <p:extLst>
      <p:ext uri="{BB962C8B-B14F-4D97-AF65-F5344CB8AC3E}">
        <p14:creationId xmlns:p14="http://schemas.microsoft.com/office/powerpoint/2010/main" val="3095662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smtClean="0"/>
              <a:t>SigProfilerExtractor runs </a:t>
            </a:r>
            <a:r>
              <a:rPr lang="en-US" sz="3600" dirty="0" err="1" smtClean="0"/>
              <a:t>NMFs</a:t>
            </a:r>
            <a:r>
              <a:rPr lang="en-US" sz="3600" dirty="0" smtClean="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800" dirty="0" smtClean="0"/>
              <a:t>Purpose, to avoid overfitting</a:t>
            </a:r>
          </a:p>
          <a:p>
            <a:r>
              <a:rPr lang="en-US" sz="2800" dirty="0" smtClean="0"/>
              <a:t>Multinomial resampling of counts for mutation types (e.g. ACA &gt; AAA, ACC &gt; </a:t>
            </a:r>
            <a:r>
              <a:rPr lang="en-US" sz="2800" dirty="0" err="1" smtClean="0"/>
              <a:t>AAC</a:t>
            </a:r>
            <a:r>
              <a:rPr lang="en-US" sz="2800" dirty="0" smtClean="0"/>
              <a:t>, … TTT &gt; TGT) for each tumor based on the observed total mutation count in the tumor and the proportion of counts of each mutation type.</a:t>
            </a:r>
          </a:p>
          <a:p>
            <a:r>
              <a:rPr lang="en-US" sz="2800" dirty="0" smtClean="0"/>
              <a:t>Recommends 100; user smaller number for initial testing</a:t>
            </a:r>
          </a:p>
          <a:p>
            <a:r>
              <a:rPr lang="en-US" sz="2800" dirty="0" smtClean="0"/>
              <a:t>Recommend to run several times with different seeds; if solutions are different, run more NMF iterations</a:t>
            </a:r>
          </a:p>
          <a:p>
            <a:r>
              <a:rPr lang="en-US" sz="2800" dirty="0" smtClean="0"/>
              <a:t>More info in Alexandrov et al 2013 and 2020:</a:t>
            </a:r>
          </a:p>
          <a:p>
            <a:pPr lvl="1"/>
            <a:r>
              <a:rPr lang="en-US" sz="2400" dirty="0">
                <a:hlinkClick r:id="rId2"/>
              </a:rPr>
              <a:t>http://</a:t>
            </a:r>
            <a:r>
              <a:rPr lang="en-US" sz="2400" dirty="0" smtClean="0">
                <a:hlinkClick r:id="rId2"/>
              </a:rPr>
              <a:t>dx.doi.org/10.1016/j.celrep.2012.12.008</a:t>
            </a:r>
            <a:endParaRPr lang="en-US" sz="2400" dirty="0"/>
          </a:p>
          <a:p>
            <a:pPr lvl="1"/>
            <a:r>
              <a:rPr lang="en-US" sz="2400" dirty="0" smtClean="0">
                <a:hlinkClick r:id="rId3"/>
              </a:rPr>
              <a:t>https</a:t>
            </a:r>
            <a:r>
              <a:rPr lang="en-US" sz="2400" dirty="0">
                <a:hlinkClick r:id="rId3"/>
              </a:rPr>
              <a:t>://</a:t>
            </a:r>
            <a:r>
              <a:rPr lang="en-US" sz="2400" dirty="0" smtClean="0">
                <a:hlinkClick r:id="rId3"/>
              </a:rPr>
              <a:t>doi.org/10.1038/s41586-020-1943-3</a:t>
            </a:r>
            <a:endParaRPr lang="en-US" sz="2400" dirty="0" smtClean="0"/>
          </a:p>
          <a:p>
            <a:pPr marL="457200" lvl="1" indent="0">
              <a:buNone/>
            </a:pPr>
            <a:r>
              <a:rPr lang="en-US" sz="2400" dirty="0"/>
              <a:t/>
            </a:r>
            <a:br>
              <a:rPr lang="en-US" sz="2400" dirty="0"/>
            </a:br>
            <a:endParaRPr lang="en-US" sz="2400" dirty="0" smtClean="0"/>
          </a:p>
          <a:p>
            <a:endParaRPr lang="en-US" sz="2800" dirty="0" smtClean="0"/>
          </a:p>
          <a:p>
            <a:pPr marL="0" indent="0">
              <a:buNone/>
            </a:pPr>
            <a:endParaRPr lang="en-US" sz="2800" dirty="0" smtClean="0"/>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20</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753600" cy="868362"/>
          </a:xfrm>
        </p:spPr>
        <p:txBody>
          <a:bodyPr/>
          <a:lstStyle/>
          <a:p>
            <a:pPr algn="l"/>
            <a:r>
              <a:rPr lang="en-US" sz="2400" dirty="0" smtClean="0"/>
              <a:t>(Review) Signatures in s</a:t>
            </a:r>
            <a:r>
              <a:rPr lang="en-US" sz="2400" dirty="0" smtClean="0"/>
              <a:t>ynthetic data mimicking </a:t>
            </a:r>
            <a:r>
              <a:rPr lang="en-US" sz="2400" dirty="0" smtClean="0"/>
              <a:t>pancreatic adenocarcinomas</a:t>
            </a:r>
            <a:endParaRPr lang="en-US" sz="24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21</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695092" cy="5105400"/>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747846" cy="4595446"/>
          </a:xfrm>
          <a:prstGeom prst="rect">
            <a:avLst/>
          </a:prstGeom>
        </p:spPr>
      </p:pic>
    </p:spTree>
    <p:extLst>
      <p:ext uri="{BB962C8B-B14F-4D97-AF65-F5344CB8AC3E}">
        <p14:creationId xmlns:p14="http://schemas.microsoft.com/office/powerpoint/2010/main" val="227965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(Review) S</a:t>
            </a:r>
            <a:r>
              <a:rPr lang="en-US" sz="3200" dirty="0" smtClean="0"/>
              <a:t>ynthetic </a:t>
            </a:r>
            <a:r>
              <a:rPr lang="en-US" sz="3200" dirty="0"/>
              <a:t>data set mimicking pancreatic </a:t>
            </a:r>
            <a:r>
              <a:rPr lang="en-US" sz="3200" dirty="0" smtClean="0"/>
              <a:t>adenocarcinomas, exposures (attributions) to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22</a:t>
            </a:fld>
            <a:endParaRPr lang="en-US" dirty="0"/>
          </a:p>
        </p:txBody>
      </p:sp>
      <p:pic>
        <p:nvPicPr>
          <p:cNvPr id="5" name="Picture 4"/>
          <p:cNvPicPr>
            <a:picLocks noChangeAspect="1"/>
          </p:cNvPicPr>
          <p:nvPr/>
        </p:nvPicPr>
        <p:blipFill rotWithShape="1">
          <a:blip r:embed="rId2"/>
          <a:srcRect l="4256" t="26027" r="5844" b="20200"/>
          <a:stretch/>
        </p:blipFill>
        <p:spPr>
          <a:xfrm>
            <a:off x="1447800" y="1676400"/>
            <a:ext cx="7239000" cy="4465084"/>
          </a:xfrm>
          <a:prstGeom prst="rect">
            <a:avLst/>
          </a:prstGeom>
        </p:spPr>
      </p:pic>
    </p:spTree>
    <p:extLst>
      <p:ext uri="{BB962C8B-B14F-4D97-AF65-F5344CB8AC3E}">
        <p14:creationId xmlns:p14="http://schemas.microsoft.com/office/powerpoint/2010/main" val="25620528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smtClean="0"/>
              <a:t>SigProfilerExtractor:</a:t>
            </a:r>
            <a:br>
              <a:rPr lang="en-US" sz="3200" dirty="0" smtClean="0"/>
            </a:br>
            <a:r>
              <a:rPr lang="en-US" sz="3200" dirty="0" smtClean="0"/>
              <a:t>Selecting the number of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23</a:t>
            </a:fld>
            <a:endParaRPr lang="en-US" dirty="0"/>
          </a:p>
        </p:txBody>
      </p:sp>
      <p:pic>
        <p:nvPicPr>
          <p:cNvPr id="7" name="Picture 6"/>
          <p:cNvPicPr>
            <a:picLocks noChangeAspect="1"/>
          </p:cNvPicPr>
          <p:nvPr/>
        </p:nvPicPr>
        <p:blipFill rotWithShape="1">
          <a:blip r:embed="rId2"/>
          <a:srcRect l="9883" t="21710" r="10817" b="9829"/>
          <a:stretch/>
        </p:blipFill>
        <p:spPr>
          <a:xfrm>
            <a:off x="381000" y="1447800"/>
            <a:ext cx="8077200" cy="4886585"/>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smtClean="0"/>
              <a:t>Mean </a:t>
            </a:r>
            <a:r>
              <a:rPr lang="en-US" sz="2000" dirty="0" err="1" smtClean="0"/>
              <a:t>L2</a:t>
            </a:r>
            <a:r>
              <a:rPr lang="en-US" sz="2000" dirty="0" smtClean="0"/>
              <a:t>% is  the average across samples of the percent Euclidian reconstruction error (low is good) </a:t>
            </a:r>
          </a:p>
          <a:p>
            <a:endParaRPr lang="en-US" sz="2000" dirty="0"/>
          </a:p>
          <a:p>
            <a:r>
              <a:rPr lang="en-US" sz="2000" dirty="0" smtClean="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924800" y="1676400"/>
            <a:ext cx="9906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924800" y="1905000"/>
            <a:ext cx="9906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7400" y="6400800"/>
            <a:ext cx="6788205" cy="369332"/>
          </a:xfrm>
          <a:prstGeom prst="rect">
            <a:avLst/>
          </a:prstGeom>
          <a:noFill/>
        </p:spPr>
        <p:txBody>
          <a:bodyPr wrap="none" rtlCol="0">
            <a:spAutoFit/>
          </a:bodyPr>
          <a:lstStyle/>
          <a:p>
            <a:r>
              <a:rPr lang="en-US" dirty="0" smtClean="0"/>
              <a:t>If Avg Stability is very jagged might try increasing the number of </a:t>
            </a:r>
            <a:r>
              <a:rPr lang="en-US" dirty="0" err="1" smtClean="0"/>
              <a:t>NMFs</a:t>
            </a:r>
            <a:endParaRPr lang="en-US" dirty="0"/>
          </a:p>
        </p:txBody>
      </p:sp>
    </p:spTree>
    <p:extLst>
      <p:ext uri="{BB962C8B-B14F-4D97-AF65-F5344CB8AC3E}">
        <p14:creationId xmlns:p14="http://schemas.microsoft.com/office/powerpoint/2010/main" val="186106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434285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
        <p:nvSpPr>
          <p:cNvPr id="14" name="Down Arrow 13"/>
          <p:cNvSpPr/>
          <p:nvPr/>
        </p:nvSpPr>
        <p:spPr>
          <a:xfrm>
            <a:off x="36576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9372600" y="2514600"/>
            <a:ext cx="2438400" cy="2677656"/>
          </a:xfrm>
          <a:prstGeom prst="rect">
            <a:avLst/>
          </a:prstGeom>
          <a:noFill/>
        </p:spPr>
        <p:txBody>
          <a:bodyPr wrap="square" rtlCol="0">
            <a:spAutoFit/>
          </a:bodyPr>
          <a:lstStyle/>
          <a:p>
            <a:r>
              <a:rPr lang="en-US" sz="2800" dirty="0" smtClean="0">
                <a:solidFill>
                  <a:schemeClr val="accent1"/>
                </a:solidFill>
              </a:rPr>
              <a:t>“Bleeding” of CG &gt; TG mutations from SBS1 to SBS40-like extracted signature</a:t>
            </a:r>
          </a:p>
        </p:txBody>
      </p:sp>
      <p:sp>
        <p:nvSpPr>
          <p:cNvPr id="16" name="Down Arrow 15"/>
          <p:cNvSpPr/>
          <p:nvPr/>
        </p:nvSpPr>
        <p:spPr>
          <a:xfrm>
            <a:off x="70104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016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smtClean="0"/>
              <a:t>Known issues with approaches based on non-negative matrix factorization (NMF)</a:t>
            </a:r>
            <a:endParaRPr lang="en-US" sz="3200" dirty="0"/>
          </a:p>
        </p:txBody>
      </p:sp>
      <p:sp>
        <p:nvSpPr>
          <p:cNvPr id="4" name="Content Placeholder 3"/>
          <p:cNvSpPr>
            <a:spLocks noGrp="1"/>
          </p:cNvSpPr>
          <p:nvPr>
            <p:ph idx="1"/>
          </p:nvPr>
        </p:nvSpPr>
        <p:spPr>
          <a:xfrm>
            <a:off x="304800" y="1295400"/>
            <a:ext cx="10972800" cy="4952999"/>
          </a:xfrm>
        </p:spPr>
        <p:txBody>
          <a:bodyPr/>
          <a:lstStyle/>
          <a:p>
            <a:r>
              <a:rPr lang="en-US" sz="2200" dirty="0" smtClean="0"/>
              <a:t>The </a:t>
            </a:r>
            <a:r>
              <a:rPr lang="en-US" sz="2200" dirty="0"/>
              <a:t>number of signatures is a judgement call </a:t>
            </a:r>
            <a:r>
              <a:rPr lang="en-US" sz="2200" dirty="0" smtClean="0"/>
              <a:t>(some approaches deal with this)</a:t>
            </a:r>
            <a:endParaRPr lang="en-US" sz="2200" dirty="0"/>
          </a:p>
          <a:p>
            <a:r>
              <a:rPr lang="en-US" sz="2200" dirty="0" smtClean="0"/>
              <a:t>Weak </a:t>
            </a:r>
            <a:r>
              <a:rPr lang="en-US" sz="2200" dirty="0"/>
              <a:t>signatures cannot be </a:t>
            </a:r>
            <a:r>
              <a:rPr lang="en-US" sz="2200" dirty="0" smtClean="0"/>
              <a:t>discovered in </a:t>
            </a:r>
            <a:r>
              <a:rPr lang="en-US" sz="2200" dirty="0"/>
              <a:t>background of strong </a:t>
            </a:r>
            <a:r>
              <a:rPr lang="en-US" sz="2200" dirty="0" smtClean="0"/>
              <a:t>signatures</a:t>
            </a:r>
          </a:p>
          <a:p>
            <a:r>
              <a:rPr lang="en-US" sz="2200" dirty="0"/>
              <a:t>Signatures can be imperfectly separated (“bleeding” and “stealing” between signatures)</a:t>
            </a:r>
          </a:p>
          <a:p>
            <a:r>
              <a:rPr lang="en-US" sz="2200" dirty="0" smtClean="0"/>
              <a:t>More generally, recovered </a:t>
            </a:r>
            <a:r>
              <a:rPr lang="en-US" sz="2200" dirty="0"/>
              <a:t>signatures depend strongly on exact set of tumours </a:t>
            </a:r>
            <a:r>
              <a:rPr lang="en-US" sz="2200" dirty="0" smtClean="0"/>
              <a:t>studied</a:t>
            </a:r>
          </a:p>
          <a:p>
            <a:r>
              <a:rPr lang="en-US" sz="2200" dirty="0" smtClean="0"/>
              <a:t>Lowest error reconstruction often involves many signatures, some with very low contributions, and often not biologically plausible (see following slides)</a:t>
            </a:r>
          </a:p>
          <a:p>
            <a:r>
              <a:rPr lang="en-US" sz="2200" b="1" i="1" dirty="0"/>
              <a:t>Signature </a:t>
            </a:r>
            <a:r>
              <a:rPr lang="en-US" sz="2200" b="1" i="1" dirty="0" smtClean="0"/>
              <a:t>discovery (extraction) </a:t>
            </a:r>
            <a:r>
              <a:rPr lang="en-US" sz="2200" b="1" i="1" dirty="0"/>
              <a:t>is not a purely algorithmic process</a:t>
            </a:r>
          </a:p>
          <a:p>
            <a:r>
              <a:rPr lang="en-US" sz="2200" dirty="0" smtClean="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Common misconception</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28</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smtClean="0"/>
              <a:t>Extreme example:</a:t>
            </a:r>
          </a:p>
          <a:p>
            <a:r>
              <a:rPr lang="en-US" sz="2800" dirty="0" smtClean="0"/>
              <a:t>A </a:t>
            </a:r>
            <a:r>
              <a:rPr lang="en-US" sz="2800" dirty="0"/>
              <a:t>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a:t>
            </a:r>
            <a:r>
              <a:rPr lang="en-US" sz="3200" dirty="0" smtClean="0"/>
              <a:t>process: How to assess results (1)</a:t>
            </a:r>
            <a:endParaRPr lang="en-US" sz="3200" dirty="0"/>
          </a:p>
        </p:txBody>
      </p:sp>
      <p:sp>
        <p:nvSpPr>
          <p:cNvPr id="4" name="Content Placeholder 3"/>
          <p:cNvSpPr>
            <a:spLocks noGrp="1"/>
          </p:cNvSpPr>
          <p:nvPr>
            <p:ph idx="1"/>
          </p:nvPr>
        </p:nvSpPr>
        <p:spPr>
          <a:xfrm>
            <a:off x="533400" y="1295400"/>
            <a:ext cx="10972800" cy="4525963"/>
          </a:xfrm>
        </p:spPr>
        <p:txBody>
          <a:bodyPr/>
          <a:lstStyle/>
          <a:p>
            <a:r>
              <a:rPr lang="en-US" sz="1800" dirty="0" smtClean="0"/>
              <a:t>The input data have been examined for sequencing and mapping artifacts (some which are well-known); mapped reads supporting unusual patterns have been examined in a read-alignment viewer or have been experimentally verified</a:t>
            </a:r>
          </a:p>
          <a:p>
            <a:r>
              <a:rPr lang="en-US" sz="1800" dirty="0"/>
              <a:t>Look for </a:t>
            </a:r>
            <a:r>
              <a:rPr lang="en-US" sz="1800" dirty="0" smtClean="0"/>
              <a:t>external supporting </a:t>
            </a:r>
            <a:r>
              <a:rPr lang="en-US" sz="1800" dirty="0"/>
              <a:t>evidence</a:t>
            </a:r>
          </a:p>
          <a:p>
            <a:pPr lvl="1"/>
            <a:r>
              <a:rPr lang="en-US" sz="1800" dirty="0" smtClean="0"/>
              <a:t>Correlation </a:t>
            </a:r>
            <a:r>
              <a:rPr lang="en-US" sz="1800" dirty="0"/>
              <a:t>with known or expected </a:t>
            </a:r>
            <a:r>
              <a:rPr lang="en-US" sz="1800" dirty="0" smtClean="0"/>
              <a:t>mutagenic exposures, eg</a:t>
            </a:r>
          </a:p>
          <a:p>
            <a:pPr lvl="2"/>
            <a:r>
              <a:rPr lang="en-US" sz="1600" dirty="0" smtClean="0"/>
              <a:t>cigarette smoking</a:t>
            </a:r>
          </a:p>
          <a:p>
            <a:pPr lvl="2"/>
            <a:r>
              <a:rPr lang="en-US" sz="1600" dirty="0" smtClean="0"/>
              <a:t>Aflatoxins</a:t>
            </a:r>
          </a:p>
          <a:p>
            <a:pPr lvl="2"/>
            <a:r>
              <a:rPr lang="en-US" sz="1600" dirty="0" smtClean="0"/>
              <a:t>AA-containing herbs</a:t>
            </a:r>
          </a:p>
          <a:p>
            <a:pPr lvl="2"/>
            <a:r>
              <a:rPr lang="en-US" sz="1600" dirty="0" smtClean="0"/>
              <a:t>Haloalkanes</a:t>
            </a:r>
          </a:p>
          <a:p>
            <a:pPr lvl="2"/>
            <a:r>
              <a:rPr lang="en-US" sz="1600" dirty="0" smtClean="0"/>
              <a:t>Age</a:t>
            </a:r>
            <a:endParaRPr lang="en-US" sz="1600" dirty="0"/>
          </a:p>
          <a:p>
            <a:pPr lvl="2"/>
            <a:r>
              <a:rPr lang="en-US" sz="1600" dirty="0" smtClean="0"/>
              <a:t>UV radiation</a:t>
            </a:r>
          </a:p>
          <a:p>
            <a:pPr lvl="1"/>
            <a:r>
              <a:rPr lang="en-US" sz="1800" dirty="0" smtClean="0"/>
              <a:t>Correlation with known or expected genetic causes, eg</a:t>
            </a:r>
          </a:p>
          <a:p>
            <a:pPr lvl="2"/>
            <a:r>
              <a:rPr lang="en-US" sz="1600" dirty="0" smtClean="0"/>
              <a:t> polymerase epsilon proofreading defects</a:t>
            </a:r>
          </a:p>
          <a:p>
            <a:pPr lvl="2"/>
            <a:r>
              <a:rPr lang="en-US" sz="1600" dirty="0" smtClean="0"/>
              <a:t>mismatch repair deficiency</a:t>
            </a:r>
          </a:p>
          <a:p>
            <a:pPr lvl="2"/>
            <a:r>
              <a:rPr lang="en-US" sz="1600" dirty="0" smtClean="0"/>
              <a:t>homologous recombination repair deficiency (BRCA)</a:t>
            </a:r>
          </a:p>
          <a:p>
            <a:pPr lvl="1"/>
            <a:r>
              <a:rPr lang="en-US" sz="1800" dirty="0" smtClean="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29</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questions do we want to answer?</a:t>
            </a:r>
            <a:endParaRPr lang="en-US" dirty="0"/>
          </a:p>
        </p:txBody>
      </p:sp>
      <p:sp>
        <p:nvSpPr>
          <p:cNvPr id="4" name="Content Placeholder 3"/>
          <p:cNvSpPr>
            <a:spLocks noGrp="1"/>
          </p:cNvSpPr>
          <p:nvPr>
            <p:ph idx="1"/>
          </p:nvPr>
        </p:nvSpPr>
        <p:spPr>
          <a:xfrm>
            <a:off x="381000" y="1524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t>“Attribution only” </a:t>
            </a:r>
            <a:r>
              <a:rPr lang="en-US" sz="2400" dirty="0" smtClean="0"/>
              <a:t>Given </a:t>
            </a:r>
            <a:r>
              <a:rPr lang="en-US" sz="2400" b="1" dirty="0" smtClean="0">
                <a:solidFill>
                  <a:srgbClr val="FF0000"/>
                </a:solidFill>
              </a:rPr>
              <a:t>known</a:t>
            </a:r>
            <a:r>
              <a:rPr lang="en-US" sz="2400" dirty="0" smtClean="0"/>
              <a:t> mutational signatures and one or more spectra, how many mutations in each spectrum were caused by each signature?</a:t>
            </a:r>
          </a:p>
          <a:p>
            <a:r>
              <a:rPr lang="en-US" sz="2400" dirty="0" smtClean="0"/>
              <a:t>Other questions:</a:t>
            </a:r>
          </a:p>
          <a:p>
            <a:pPr lvl="1"/>
            <a:r>
              <a:rPr lang="en-US" sz="2400" dirty="0" smtClean="0"/>
              <a:t> </a:t>
            </a:r>
            <a:r>
              <a:rPr lang="en-US" sz="2400" b="1" dirty="0" smtClean="0"/>
              <a:t>“Signature presence test” </a:t>
            </a:r>
            <a:r>
              <a:rPr lang="en-US" sz="2400" dirty="0" smtClean="0"/>
              <a:t>Given known mutational signatures, including a mutational signature of interest, what is the evidence that the signature of interest is present in a set of spectra spectra? Which spectra?</a:t>
            </a:r>
          </a:p>
          <a:p>
            <a:pPr lvl="1"/>
            <a:r>
              <a:rPr lang="en-US" sz="2400" b="1" dirty="0" smtClean="0"/>
              <a:t>“Novel signature </a:t>
            </a:r>
            <a:r>
              <a:rPr lang="en-US" sz="2400" b="1" dirty="0"/>
              <a:t>t</a:t>
            </a:r>
            <a:r>
              <a:rPr lang="en-US" sz="2400" b="1" dirty="0" smtClean="0"/>
              <a:t>est” </a:t>
            </a:r>
            <a:r>
              <a:rPr lang="en-US" sz="2400" dirty="0" smtClean="0"/>
              <a:t>Given known mutational signatures and one or more spectra, what is the evidence that there is a novel signature present?</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a:t>
            </a:r>
            <a:r>
              <a:rPr lang="en-US" sz="3200" dirty="0" smtClean="0"/>
              <a:t>process: How to assess results (2)</a:t>
            </a:r>
            <a:endParaRPr lang="en-US" sz="3200" dirty="0"/>
          </a:p>
        </p:txBody>
      </p:sp>
      <p:sp>
        <p:nvSpPr>
          <p:cNvPr id="4" name="Content Placeholder 3"/>
          <p:cNvSpPr>
            <a:spLocks noGrp="1"/>
          </p:cNvSpPr>
          <p:nvPr>
            <p:ph idx="1"/>
          </p:nvPr>
        </p:nvSpPr>
        <p:spPr/>
        <p:txBody>
          <a:bodyPr/>
          <a:lstStyle/>
          <a:p>
            <a:r>
              <a:rPr lang="en-US" sz="2800" dirty="0" smtClean="0"/>
              <a:t>Association with genomic features that interact with DNA repair</a:t>
            </a:r>
          </a:p>
          <a:p>
            <a:pPr lvl="1"/>
            <a:r>
              <a:rPr lang="en-US" sz="2400" dirty="0" smtClean="0"/>
              <a:t>Transcription strand bias</a:t>
            </a:r>
          </a:p>
          <a:p>
            <a:pPr lvl="1"/>
            <a:r>
              <a:rPr lang="en-US" sz="2400" dirty="0" smtClean="0"/>
              <a:t>Replication strand / timing</a:t>
            </a:r>
          </a:p>
          <a:p>
            <a:pPr lvl="1"/>
            <a:r>
              <a:rPr lang="en-US" sz="2400" dirty="0" smtClean="0"/>
              <a:t>Homopolymers (indels)</a:t>
            </a:r>
          </a:p>
          <a:p>
            <a:r>
              <a:rPr lang="en-US" sz="2800" dirty="0" smtClean="0"/>
              <a:t>Look for supporting evidence within the data set</a:t>
            </a:r>
          </a:p>
          <a:p>
            <a:pPr lvl="1"/>
            <a:r>
              <a:rPr lang="en-US" sz="2400" dirty="0" smtClean="0"/>
              <a:t>Samples dominated by a single signature</a:t>
            </a:r>
          </a:p>
          <a:p>
            <a:pPr lvl="1"/>
            <a:r>
              <a:rPr lang="en-US" sz="2400" dirty="0" smtClean="0"/>
              <a:t>Signature </a:t>
            </a:r>
            <a:r>
              <a:rPr lang="en-US" sz="2400" dirty="0"/>
              <a:t>is consistently deciphered from multiple independent </a:t>
            </a:r>
            <a:r>
              <a:rPr lang="en-US" sz="2400" dirty="0" smtClean="0"/>
              <a:t>datasets</a:t>
            </a:r>
            <a:r>
              <a:rPr lang="en-US" sz="2400" dirty="0"/>
              <a:t> </a:t>
            </a:r>
            <a:r>
              <a:rPr lang="en-US" sz="2400" dirty="0" smtClean="0"/>
              <a:t>using different techniques or hyperparameters</a:t>
            </a:r>
          </a:p>
          <a:p>
            <a:pPr lvl="1"/>
            <a:r>
              <a:rPr lang="en-US" sz="2400" dirty="0" smtClean="0"/>
              <a:t>Absence of known problems (next slides)</a:t>
            </a:r>
            <a:endParaRPr lang="en-US" sz="2400" dirty="0"/>
          </a:p>
          <a:p>
            <a:pPr marL="0" indent="0">
              <a:buNone/>
            </a:pPr>
            <a:endParaRPr lang="en-US" dirty="0"/>
          </a:p>
          <a:p>
            <a:endParaRPr lang="en-US" sz="2800" dirty="0" smtClean="0"/>
          </a:p>
          <a:p>
            <a:endParaRPr lang="en-US" sz="2800" dirty="0" smtClean="0"/>
          </a:p>
          <a:p>
            <a:r>
              <a:rPr lang="en-US" sz="2800" dirty="0" smtClean="0"/>
              <a:t>More </a:t>
            </a:r>
            <a:r>
              <a:rPr lang="en-US" sz="2800" dirty="0"/>
              <a:t>info at </a:t>
            </a:r>
            <a:r>
              <a:rPr lang="en-US" sz="2800" dirty="0">
                <a:hlinkClick r:id="rId2"/>
              </a:rPr>
              <a:t>https://</a:t>
            </a:r>
            <a:r>
              <a:rPr lang="en-US" sz="2800" dirty="0" smtClean="0">
                <a:hlinkClick r:id="rId2"/>
              </a:rPr>
              <a:t>static-content.springer.com/esm/art%3A10.1038%2Fs41586-020-1943-3/MediaObjects/41586_2020_1943_MOESM4_ESM.pdf</a:t>
            </a:r>
            <a:r>
              <a:rPr lang="en-US" sz="2800" dirty="0" smtClean="0"/>
              <a:t>, pages 6 &amp; 7</a:t>
            </a:r>
          </a:p>
          <a:p>
            <a:r>
              <a:rPr lang="en-US" sz="2800" dirty="0" smtClean="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30</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smtClean="0"/>
              <a:t>Known problems: bleeding</a:t>
            </a:r>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31</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31</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smtClean="0"/>
              <a:t>Extracted</a:t>
            </a:r>
            <a:endParaRPr lang="en-US" sz="2800" dirty="0"/>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smtClean="0"/>
              <a:t>Ground truth (synthetic data)</a:t>
            </a:r>
            <a:endParaRPr lang="en-US" sz="2800" dirty="0"/>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smtClean="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smtClean="0"/>
              <a:t>Known problem: over-splitting </a:t>
            </a:r>
            <a:br>
              <a:rPr lang="en-US" sz="3200" dirty="0" smtClean="0"/>
            </a:br>
            <a:r>
              <a:rPr lang="en-US" sz="3200" dirty="0" smtClean="0"/>
              <a:t>(from a different synthetic data set)</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smtClean="0"/>
              <a:t>2 extracted signatures</a:t>
            </a:r>
            <a:endParaRPr lang="en-US" sz="2400" dirty="0"/>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smtClean="0"/>
              <a:t>1 ground-truth signature</a:t>
            </a:r>
            <a:endParaRPr lang="en-US" sz="2400" dirty="0"/>
          </a:p>
        </p:txBody>
      </p:sp>
    </p:spTree>
    <p:extLst>
      <p:ext uri="{BB962C8B-B14F-4D97-AF65-F5344CB8AC3E}">
        <p14:creationId xmlns:p14="http://schemas.microsoft.com/office/powerpoint/2010/main" val="3428201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a:t>
            </a:r>
            <a:r>
              <a:rPr lang="en-US" sz="4000" dirty="0" smtClean="0"/>
              <a:t>discovery</a:t>
            </a:r>
            <a:endParaRPr lang="en-US" sz="4000" dirty="0"/>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smtClean="0"/>
              <a:t>Are you trying to find novel signatures?</a:t>
            </a:r>
          </a:p>
          <a:p>
            <a:pPr lvl="1">
              <a:buFont typeface="Arial" panose="020B0604020202020204" pitchFamily="34" charset="0"/>
              <a:buChar char="•"/>
            </a:pPr>
            <a:r>
              <a:rPr lang="en-US" sz="2400" dirty="0" smtClean="0"/>
              <a:t>Are you trying to determine which signatures are present?</a:t>
            </a:r>
          </a:p>
          <a:p>
            <a:pPr lvl="1">
              <a:buFont typeface="Arial" panose="020B0604020202020204" pitchFamily="34" charset="0"/>
              <a:buChar char="•"/>
            </a:pPr>
            <a:r>
              <a:rPr lang="en-US" sz="2400" dirty="0" smtClean="0"/>
              <a:t>Or more likely, trying to determine which known signatures are present and if there are any novel signatures</a:t>
            </a:r>
          </a:p>
          <a:p>
            <a:pPr lvl="1">
              <a:buFont typeface="Arial" panose="020B0604020202020204" pitchFamily="34" charset="0"/>
              <a:buChar char="•"/>
            </a:pPr>
            <a:r>
              <a:rPr lang="en-US" sz="2400" dirty="0" smtClean="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smtClean="0"/>
              <a:t>Some of these might be better and more easily conceptualized as signature attribution problems, rather than signature discovery problems (especially if only a small number of tumors or exome (as opposed to genome) data</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dirty="0"/>
          </a:p>
        </p:txBody>
      </p:sp>
    </p:spTree>
    <p:extLst>
      <p:ext uri="{BB962C8B-B14F-4D97-AF65-F5344CB8AC3E}">
        <p14:creationId xmlns:p14="http://schemas.microsoft.com/office/powerpoint/2010/main" val="831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smtClean="0"/>
              <a:t>Attribution and problems with attribution:</a:t>
            </a:r>
            <a:br>
              <a:rPr lang="en-US" sz="3600" dirty="0" smtClean="0"/>
            </a:br>
            <a:r>
              <a:rPr lang="en-US" sz="3600" dirty="0" smtClean="0"/>
              <a:t>The need to consider all available evidence</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dirty="0"/>
          </a:p>
        </p:txBody>
      </p:sp>
    </p:spTree>
    <p:extLst>
      <p:ext uri="{BB962C8B-B14F-4D97-AF65-F5344CB8AC3E}">
        <p14:creationId xmlns:p14="http://schemas.microsoft.com/office/powerpoint/2010/main" val="31311367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smtClean="0"/>
              <a:t>Central techniques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smtClean="0"/>
                  <a:t>K</a:t>
                </a:r>
                <a:endParaRPr lang="en-US" altLang="en-US" sz="1800" i="1" dirty="0"/>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H contains the number of mutations in </a:t>
              </a:r>
              <a:r>
                <a:rPr lang="en-US" altLang="en-US" sz="1800" i="1" dirty="0"/>
                <a:t>1 tumor </a:t>
              </a:r>
              <a:r>
                <a:rPr lang="en-US" altLang="en-US" sz="1800" i="1" dirty="0" smtClean="0"/>
                <a:t>due to </a:t>
              </a:r>
              <a:r>
                <a:rPr lang="en-US" altLang="en-US" sz="1800" i="1" dirty="0"/>
                <a:t>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35</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smtClean="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V contains the number of mutations of 1 type (e.g. CTG &gt; CAG) in </a:t>
              </a:r>
              <a:r>
                <a:rPr lang="en-US" altLang="en-US" sz="1800" i="1" dirty="0"/>
                <a:t>1 </a:t>
              </a:r>
              <a:r>
                <a:rPr lang="en-US" altLang="en-US" sz="1800" i="1" dirty="0" smtClean="0"/>
                <a:t>tumor</a:t>
              </a:r>
              <a:endParaRPr lang="en-SG" altLang="en-US" sz="1800" dirty="0"/>
            </a:p>
          </p:txBody>
        </p:sp>
      </p:grpSp>
    </p:spTree>
    <p:extLst>
      <p:ext uri="{BB962C8B-B14F-4D97-AF65-F5344CB8AC3E}">
        <p14:creationId xmlns:p14="http://schemas.microsoft.com/office/powerpoint/2010/main" val="3771190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smtClean="0"/>
              <a:t>For Attribution: </a:t>
            </a:r>
            <a:r>
              <a:rPr lang="en-US" sz="3600" dirty="0" smtClean="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36</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smtClean="0"/>
                <a:t>Fix the signatures</a:t>
              </a:r>
              <a:endParaRPr lang="en-US" dirty="0"/>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smtClean="0"/>
                <a:t>Solve for the exposures</a:t>
              </a:r>
              <a:endParaRPr lang="en-US" dirty="0"/>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smtClean="0"/>
              <a:t>Very few</a:t>
            </a:r>
          </a:p>
          <a:p>
            <a:pPr algn="ctr"/>
            <a:r>
              <a:rPr lang="en-US" dirty="0" smtClean="0"/>
              <a:t>tumours</a:t>
            </a:r>
            <a:endParaRPr lang="en-US" dirty="0"/>
          </a:p>
        </p:txBody>
      </p:sp>
    </p:spTree>
    <p:extLst>
      <p:ext uri="{BB962C8B-B14F-4D97-AF65-F5344CB8AC3E}">
        <p14:creationId xmlns:p14="http://schemas.microsoft.com/office/powerpoint/2010/main" val="1738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Sparsity and plausibility</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a:t>
            </a:r>
            <a:r>
              <a:rPr lang="en-US" dirty="0"/>
              <a:t>that, when combined, give the most accurate reconstruction of a spectrum are the best ones</a:t>
            </a:r>
          </a:p>
          <a:p>
            <a:pPr marL="0" indent="0">
              <a:buNone/>
            </a:pPr>
            <a:endParaRPr lang="en-US" dirty="0"/>
          </a:p>
          <a:p>
            <a:r>
              <a:rPr lang="en-US" dirty="0" smtClean="0"/>
              <a:t>Adding more signatures in tiny amounts usually improves reconstruction even if activity of signatures is biologically implausible</a:t>
            </a:r>
          </a:p>
          <a:p>
            <a:r>
              <a:rPr lang="en-US" dirty="0" smtClean="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7179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smtClean="0"/>
              <a:t>Lack of sparsity: every </a:t>
            </a:r>
            <a:r>
              <a:rPr lang="en-US" sz="2800" dirty="0"/>
              <a:t>signature is in (almost) every </a:t>
            </a:r>
            <a:r>
              <a:rPr lang="en-US" sz="2800" dirty="0" smtClean="0"/>
              <a:t>tumor</a:t>
            </a:r>
            <a:br>
              <a:rPr lang="en-US" sz="2800" dirty="0" smtClean="0"/>
            </a:br>
            <a:r>
              <a:rPr lang="en-US" sz="2800" dirty="0" smtClean="0"/>
              <a:t>A problem in earlier the predecessors of SignatureProfiler</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38</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a:t>
            </a:r>
            <a:r>
              <a:rPr lang="en-US" sz="2400" dirty="0" smtClean="0"/>
              <a:t>(MMR) deficiencty</a:t>
            </a:r>
            <a:endParaRPr lang="en-US" sz="2400" dirty="0"/>
          </a:p>
          <a:p>
            <a:r>
              <a:rPr lang="en-US" sz="2400" dirty="0"/>
              <a:t>(microsatellite instability</a:t>
            </a:r>
            <a:r>
              <a:rPr lang="en-US" sz="2400" dirty="0" smtClean="0"/>
              <a:t>) in colon tumors</a:t>
            </a:r>
            <a:endParaRPr lang="en-US" sz="2400" dirty="0"/>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a:t>
            </a:r>
            <a:r>
              <a:rPr lang="en-US" sz="2400" dirty="0" smtClean="0">
                <a:solidFill>
                  <a:srgbClr val="C00000"/>
                </a:solidFill>
              </a:rPr>
              <a:t>6, </a:t>
            </a:r>
            <a:r>
              <a:rPr lang="en-US" sz="2400" dirty="0" smtClean="0"/>
              <a:t>but in </a:t>
            </a:r>
            <a:r>
              <a:rPr lang="en-US" sz="2400" dirty="0"/>
              <a:t>reality most colon tumors do </a:t>
            </a:r>
            <a:r>
              <a:rPr lang="en-US" sz="2400" i="1" dirty="0"/>
              <a:t>NOT</a:t>
            </a:r>
            <a:r>
              <a:rPr lang="en-US" sz="2400" dirty="0"/>
              <a:t> have MMR </a:t>
            </a:r>
            <a:r>
              <a:rPr lang="en-US" sz="2400" dirty="0" smtClean="0"/>
              <a:t>deficiency</a:t>
            </a:r>
            <a:endParaRPr lang="en-US" sz="2400" dirty="0"/>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smtClean="0">
                <a:solidFill>
                  <a:srgbClr val="C00000"/>
                </a:solidFill>
              </a:rPr>
              <a:t>Real MMR deficient</a:t>
            </a:r>
          </a:p>
          <a:p>
            <a:pPr algn="ctr"/>
            <a:r>
              <a:rPr lang="en-US" dirty="0" smtClean="0">
                <a:solidFill>
                  <a:srgbClr val="C00000"/>
                </a:solidFill>
              </a:rPr>
              <a:t>tumors</a:t>
            </a:r>
            <a:endParaRPr lang="en-US" dirty="0">
              <a:solidFill>
                <a:srgbClr val="C00000"/>
              </a:solidFill>
            </a:endParaRP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smtClean="0">
                <a:solidFill>
                  <a:srgbClr val="C00000"/>
                </a:solidFill>
              </a:rPr>
              <a:t>Attribution of MMR signature improves reconstruction of spectra but is useless for understanding biology</a:t>
            </a:r>
            <a:endParaRPr lang="en-US" dirty="0">
              <a:solidFill>
                <a:srgbClr val="C00000"/>
              </a:solidFill>
            </a:endParaRP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798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smtClean="0"/>
              <a:t>Lack of sparsity (close </a:t>
            </a:r>
            <a:r>
              <a:rPr lang="en-US" sz="4000" dirty="0"/>
              <a:t>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39</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Tree>
    <p:extLst>
      <p:ext uri="{BB962C8B-B14F-4D97-AF65-F5344CB8AC3E}">
        <p14:creationId xmlns:p14="http://schemas.microsoft.com/office/powerpoint/2010/main" val="321926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questions to we want to answer?</a:t>
            </a:r>
            <a:endParaRPr lang="en-US" dirty="0"/>
          </a:p>
        </p:txBody>
      </p:sp>
      <p:sp>
        <p:nvSpPr>
          <p:cNvPr id="4" name="Content Placeholder 3"/>
          <p:cNvSpPr>
            <a:spLocks noGrp="1"/>
          </p:cNvSpPr>
          <p:nvPr>
            <p:ph idx="1"/>
          </p:nvPr>
        </p:nvSpPr>
        <p:spPr>
          <a:xfrm>
            <a:off x="381000" y="1524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solidFill>
                  <a:schemeClr val="bg1">
                    <a:lumMod val="75000"/>
                  </a:schemeClr>
                </a:solidFill>
              </a:rPr>
              <a:t>“Attribution only” </a:t>
            </a:r>
            <a:r>
              <a:rPr lang="en-US" sz="2400" dirty="0" smtClean="0">
                <a:solidFill>
                  <a:schemeClr val="bg1">
                    <a:lumMod val="75000"/>
                  </a:schemeClr>
                </a:solidFill>
              </a:rPr>
              <a:t>Given </a:t>
            </a:r>
            <a:r>
              <a:rPr lang="en-US" sz="2400" b="1" dirty="0" smtClean="0">
                <a:solidFill>
                  <a:schemeClr val="bg1">
                    <a:lumMod val="75000"/>
                  </a:schemeClr>
                </a:solidFill>
              </a:rPr>
              <a:t>known</a:t>
            </a:r>
            <a:r>
              <a:rPr lang="en-US" sz="2400" dirty="0" smtClean="0">
                <a:solidFill>
                  <a:schemeClr val="bg1">
                    <a:lumMod val="75000"/>
                  </a:schemeClr>
                </a:solidFill>
              </a:rPr>
              <a:t> mutational signatures and one or more spectra, how many mutations in each spectrum were caused by each signature?</a:t>
            </a:r>
          </a:p>
          <a:p>
            <a:r>
              <a:rPr lang="en-US" sz="2400" dirty="0" smtClean="0">
                <a:solidFill>
                  <a:schemeClr val="bg1">
                    <a:lumMod val="75000"/>
                  </a:schemeClr>
                </a:solidFill>
              </a:rPr>
              <a:t>Other questions:</a:t>
            </a:r>
          </a:p>
          <a:p>
            <a:pPr lvl="1"/>
            <a:r>
              <a:rPr lang="en-US" sz="2400" dirty="0" smtClean="0">
                <a:solidFill>
                  <a:schemeClr val="bg1">
                    <a:lumMod val="75000"/>
                  </a:schemeClr>
                </a:solidFill>
              </a:rPr>
              <a:t> </a:t>
            </a:r>
            <a:r>
              <a:rPr lang="en-US" sz="2400" b="1" dirty="0" smtClean="0">
                <a:solidFill>
                  <a:schemeClr val="bg1">
                    <a:lumMod val="75000"/>
                  </a:schemeClr>
                </a:solidFill>
              </a:rPr>
              <a:t>“Presence Test” </a:t>
            </a:r>
            <a:r>
              <a:rPr lang="en-US" sz="2400" dirty="0" smtClean="0">
                <a:solidFill>
                  <a:schemeClr val="bg1">
                    <a:lumMod val="75000"/>
                  </a:schemeClr>
                </a:solidFill>
              </a:rPr>
              <a:t>Given known mutational signatures, including a mutational signature of interest, and a single spectrum, what is the evidence that the signature of interest is present in the spectrum?</a:t>
            </a:r>
          </a:p>
          <a:p>
            <a:pPr lvl="1"/>
            <a:r>
              <a:rPr lang="en-US" sz="2400" b="1" dirty="0" smtClean="0">
                <a:solidFill>
                  <a:schemeClr val="bg1">
                    <a:lumMod val="75000"/>
                  </a:schemeClr>
                </a:solidFill>
              </a:rPr>
              <a:t>“Novel Signature Test” </a:t>
            </a:r>
            <a:r>
              <a:rPr lang="en-US" sz="2400" dirty="0" smtClean="0">
                <a:solidFill>
                  <a:schemeClr val="bg1">
                    <a:lumMod val="75000"/>
                  </a:schemeClr>
                </a:solidFill>
              </a:rPr>
              <a:t>Given known mutational signatures and one or more spectra, what is the evidence that there is a novel signature present?</a:t>
            </a:r>
            <a:endParaRPr lang="en-US" sz="2400" dirty="0">
              <a:solidFill>
                <a:schemeClr val="bg1">
                  <a:lumMod val="75000"/>
                </a:schemeClr>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dirty="0"/>
          </a:p>
        </p:txBody>
      </p:sp>
      <p:sp>
        <p:nvSpPr>
          <p:cNvPr id="5" name="Right Arrow 4"/>
          <p:cNvSpPr/>
          <p:nvPr/>
        </p:nvSpPr>
        <p:spPr>
          <a:xfrm>
            <a:off x="0" y="14478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385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Extracted signatures good match to ground truth (6 of 11 shown)</a:t>
            </a:r>
            <a:endParaRPr lang="en-US" sz="3200" dirty="0"/>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40</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1213795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a:t>
            </a:r>
            <a:r>
              <a:rPr lang="en-US" sz="4000" dirty="0" smtClean="0"/>
              <a:t>example SBS40</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41</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999760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t>SigProfilerExtractor attribution example SBS5</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1176027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a:t>
            </a:r>
            <a:r>
              <a:rPr lang="en-US" sz="4000" dirty="0" smtClean="0"/>
              <a:t>SBS1</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43</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504009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General issues with attribution</a:t>
            </a:r>
            <a:endParaRPr lang="en-US" dirty="0"/>
          </a:p>
        </p:txBody>
      </p:sp>
      <p:sp>
        <p:nvSpPr>
          <p:cNvPr id="3" name="Content Placeholder 2"/>
          <p:cNvSpPr>
            <a:spLocks noGrp="1"/>
          </p:cNvSpPr>
          <p:nvPr>
            <p:ph idx="1"/>
          </p:nvPr>
        </p:nvSpPr>
        <p:spPr>
          <a:xfrm>
            <a:off x="609600" y="1371600"/>
            <a:ext cx="10972800" cy="4525963"/>
          </a:xfrm>
        </p:spPr>
        <p:txBody>
          <a:bodyPr/>
          <a:lstStyle/>
          <a:p>
            <a:r>
              <a:rPr lang="en-US" sz="2400" dirty="0" smtClean="0"/>
              <a:t>Not studied very thoroughly</a:t>
            </a:r>
          </a:p>
          <a:p>
            <a:r>
              <a:rPr lang="en-US" sz="2400" dirty="0" smtClean="0"/>
              <a:t>With enough signatures, adding more signatures almost always improves reconstructions</a:t>
            </a:r>
          </a:p>
          <a:p>
            <a:r>
              <a:rPr lang="en-US" sz="2400" dirty="0" smtClean="0"/>
              <a:t>Issues of sparsity (tiny exposures to many signatures)</a:t>
            </a:r>
          </a:p>
          <a:p>
            <a:r>
              <a:rPr lang="en-US" sz="2400" dirty="0" smtClean="0"/>
              <a:t>Issues of biological plausibility</a:t>
            </a:r>
          </a:p>
          <a:p>
            <a:r>
              <a:rPr lang="en-US" sz="2400" dirty="0" smtClean="0"/>
              <a:t>Common examples:</a:t>
            </a:r>
          </a:p>
          <a:p>
            <a:pPr lvl="1"/>
            <a:r>
              <a:rPr lang="en-US" sz="2000" dirty="0" smtClean="0"/>
              <a:t> ultraviolet signatures in tumors with no possibility of UV exposure</a:t>
            </a:r>
          </a:p>
          <a:p>
            <a:pPr lvl="1"/>
            <a:r>
              <a:rPr lang="en-US" sz="2000" dirty="0" smtClean="0"/>
              <a:t>Single base substitution signatures of microsatellite instability in tumors that clearly do not have microsatellite instability</a:t>
            </a:r>
          </a:p>
          <a:p>
            <a:pPr lvl="1"/>
            <a:r>
              <a:rPr lang="en-US" sz="2000" dirty="0" smtClean="0"/>
              <a:t>Signatures of defective polymerase epsilon proofreading (which generates very high numbers of mutations) with very low mutation counts (and no defect in the polymerase epsilon gene).</a:t>
            </a:r>
            <a:endParaRPr lang="en-US" sz="2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44</a:t>
            </a:fld>
            <a:endParaRPr lang="en-US" dirty="0"/>
          </a:p>
        </p:txBody>
      </p:sp>
    </p:spTree>
    <p:extLst>
      <p:ext uri="{BB962C8B-B14F-4D97-AF65-F5344CB8AC3E}">
        <p14:creationId xmlns:p14="http://schemas.microsoft.com/office/powerpoint/2010/main" val="271966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smtClean="0"/>
              <a:t>Summary so far</a:t>
            </a:r>
            <a:endParaRPr lang="en-US" dirty="0"/>
          </a:p>
        </p:txBody>
      </p:sp>
      <p:sp>
        <p:nvSpPr>
          <p:cNvPr id="5" name="Content Placeholder 4"/>
          <p:cNvSpPr>
            <a:spLocks noGrp="1"/>
          </p:cNvSpPr>
          <p:nvPr>
            <p:ph idx="1"/>
          </p:nvPr>
        </p:nvSpPr>
        <p:spPr>
          <a:xfrm>
            <a:off x="533400" y="1066800"/>
            <a:ext cx="10972800" cy="5715000"/>
          </a:xfrm>
        </p:spPr>
        <p:txBody>
          <a:bodyPr/>
          <a:lstStyle/>
          <a:p>
            <a:r>
              <a:rPr lang="en-US" sz="2400" dirty="0" smtClean="0"/>
              <a:t>Discussed signature extraction (data mining) and attribution</a:t>
            </a:r>
          </a:p>
          <a:p>
            <a:r>
              <a:rPr lang="en-US" sz="2400" dirty="0" smtClean="0"/>
              <a:t>Showed approach to generate synthetic data</a:t>
            </a:r>
          </a:p>
          <a:p>
            <a:r>
              <a:rPr lang="en-US" sz="2400" dirty="0" smtClean="0"/>
              <a:t>Extraction and how to assess results in context</a:t>
            </a:r>
          </a:p>
          <a:p>
            <a:pPr lvl="1"/>
            <a:r>
              <a:rPr lang="en-US" sz="2000" dirty="0" smtClean="0"/>
              <a:t>Determining number signatures is central</a:t>
            </a:r>
          </a:p>
          <a:p>
            <a:r>
              <a:rPr lang="en-US" sz="2400" dirty="0" smtClean="0"/>
              <a:t>Attribution and how to assess results in context</a:t>
            </a:r>
          </a:p>
          <a:p>
            <a:r>
              <a:rPr lang="en-US" sz="2400" dirty="0" smtClean="0"/>
              <a:t>Example of a non-negative matrix factorization approach, SigProfilerExtractor</a:t>
            </a:r>
          </a:p>
          <a:p>
            <a:r>
              <a:rPr lang="en-US" sz="2400" dirty="0" smtClean="0"/>
              <a:t>Attribution examples from SigProfiler</a:t>
            </a:r>
          </a:p>
          <a:p>
            <a:r>
              <a:rPr lang="en-US" sz="2400" dirty="0" smtClean="0"/>
              <a:t>Signature discovery and attribution are not purely algorithmic activates; they require assessment of all available evidence</a:t>
            </a:r>
          </a:p>
          <a:p>
            <a:r>
              <a:rPr lang="en-US" sz="2400" dirty="0" smtClean="0"/>
              <a:t>Challenges are generic, not restricted to SigProfiler (to be covered in Part 2 of this lecture)</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spTree>
    <p:extLst>
      <p:ext uri="{BB962C8B-B14F-4D97-AF65-F5344CB8AC3E}">
        <p14:creationId xmlns:p14="http://schemas.microsoft.com/office/powerpoint/2010/main" val="16466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a:t>
            </a:r>
            <a:r>
              <a:rPr lang="en-US" dirty="0" smtClean="0"/>
              <a:t>ignature extraction (discovery)</a:t>
            </a:r>
            <a:br>
              <a:rPr lang="en-US" dirty="0" smtClean="0"/>
            </a:br>
            <a:r>
              <a:rPr lang="en-US" dirty="0" smtClean="0"/>
              <a:t>Approaches based on</a:t>
            </a:r>
            <a:br>
              <a:rPr lang="en-US" dirty="0" smtClean="0"/>
            </a:br>
            <a:r>
              <a:rPr lang="en-US" sz="4800" dirty="0" smtClean="0">
                <a:solidFill>
                  <a:srgbClr val="FF0000"/>
                </a:solidFill>
              </a:rPr>
              <a:t>Hierarchical Dirichlet Processes (HDP)</a:t>
            </a:r>
            <a:endParaRPr lang="en-US" dirty="0">
              <a:solidFill>
                <a:srgbClr val="FF0000"/>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a:p>
        </p:txBody>
      </p:sp>
    </p:spTree>
    <p:extLst>
      <p:ext uri="{BB962C8B-B14F-4D97-AF65-F5344CB8AC3E}">
        <p14:creationId xmlns:p14="http://schemas.microsoft.com/office/powerpoint/2010/main" val="9750317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10972800" cy="1143000"/>
          </a:xfrm>
        </p:spPr>
        <p:txBody>
          <a:bodyPr/>
          <a:lstStyle/>
          <a:p>
            <a:pPr algn="l"/>
            <a:r>
              <a:rPr lang="en-US" dirty="0"/>
              <a:t>R</a:t>
            </a:r>
            <a:r>
              <a:rPr lang="en-US" dirty="0" smtClean="0"/>
              <a:t>eview why and what we are doing, and how NMF-based approaches do it</a:t>
            </a:r>
            <a:br>
              <a:rPr lang="en-US" dirty="0" smtClean="0"/>
            </a:br>
            <a:r>
              <a:rPr lang="en-US" dirty="0"/>
              <a:t/>
            </a:r>
            <a:br>
              <a:rPr lang="en-US" dirty="0"/>
            </a:br>
            <a:r>
              <a:rPr lang="en-US" dirty="0" smtClean="0"/>
              <a:t>Slides 3, 16, 17</a:t>
            </a:r>
            <a:br>
              <a:rPr lang="en-US" dirty="0" smtClean="0"/>
            </a:br>
            <a:r>
              <a:rPr lang="en-US" dirty="0"/>
              <a:t/>
            </a:r>
            <a:br>
              <a:rPr lang="en-US" dirty="0"/>
            </a:b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47</a:t>
            </a:fld>
            <a:endParaRPr lang="en-US" dirty="0"/>
          </a:p>
        </p:txBody>
      </p:sp>
    </p:spTree>
    <p:extLst>
      <p:ext uri="{BB962C8B-B14F-4D97-AF65-F5344CB8AC3E}">
        <p14:creationId xmlns:p14="http://schemas.microsoft.com/office/powerpoint/2010/main" val="3552985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smtClean="0"/>
              <a:t>HDP approach to mutational signature extraction </a:t>
            </a:r>
            <a:r>
              <a:rPr lang="en-US" sz="3600" dirty="0"/>
              <a:t> </a:t>
            </a:r>
            <a:r>
              <a:rPr lang="en-US" sz="3600" dirty="0" smtClean="0"/>
              <a:t>/ discovery</a:t>
            </a:r>
            <a:endParaRPr lang="en-US" sz="3600" dirty="0"/>
          </a:p>
        </p:txBody>
      </p:sp>
      <p:sp>
        <p:nvSpPr>
          <p:cNvPr id="5" name="Content Placeholder 4"/>
          <p:cNvSpPr>
            <a:spLocks noGrp="1"/>
          </p:cNvSpPr>
          <p:nvPr>
            <p:ph idx="1"/>
          </p:nvPr>
        </p:nvSpPr>
        <p:spPr/>
        <p:txBody>
          <a:bodyPr/>
          <a:lstStyle/>
          <a:p>
            <a:r>
              <a:rPr lang="en-US" dirty="0" smtClean="0"/>
              <a:t>Inspired by a method for computing </a:t>
            </a:r>
            <a:r>
              <a:rPr lang="en-US" b="1" dirty="0" smtClean="0">
                <a:solidFill>
                  <a:srgbClr val="FF0000"/>
                </a:solidFill>
              </a:rPr>
              <a:t>probabilistic topic models</a:t>
            </a:r>
            <a:r>
              <a:rPr lang="en-US" dirty="0" smtClean="0"/>
              <a:t> in text mining</a:t>
            </a:r>
          </a:p>
          <a:p>
            <a:r>
              <a:rPr lang="en-US" dirty="0" smtClean="0"/>
              <a:t>Mutational signature discovery is isomorphic with discovering topics in probabilistic topic models</a:t>
            </a:r>
          </a:p>
          <a:p>
            <a:pPr lvl="1"/>
            <a:r>
              <a:rPr lang="en-US" dirty="0" smtClean="0"/>
              <a:t>Mutation types (e.g. ACT &gt; </a:t>
            </a:r>
            <a:r>
              <a:rPr lang="en-US" dirty="0" err="1" smtClean="0"/>
              <a:t>AGT</a:t>
            </a:r>
            <a:r>
              <a:rPr lang="en-US" dirty="0" smtClean="0"/>
              <a:t>) ~ words</a:t>
            </a:r>
          </a:p>
          <a:p>
            <a:pPr lvl="1"/>
            <a:r>
              <a:rPr lang="en-US" dirty="0" smtClean="0"/>
              <a:t>Mutational signatures ~ topics</a:t>
            </a:r>
          </a:p>
          <a:p>
            <a:pPr lvl="1"/>
            <a:r>
              <a:rPr lang="en-US" dirty="0" smtClean="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48</a:t>
            </a:fld>
            <a:endParaRPr lang="en-US"/>
          </a:p>
        </p:txBody>
      </p:sp>
    </p:spTree>
    <p:extLst>
      <p:ext uri="{BB962C8B-B14F-4D97-AF65-F5344CB8AC3E}">
        <p14:creationId xmlns:p14="http://schemas.microsoft.com/office/powerpoint/2010/main" val="31393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smtClean="0"/>
              <a:t>HDP for mutational signature discovery</a:t>
            </a:r>
            <a:endParaRPr lang="en-US" sz="4000" dirty="0"/>
          </a:p>
        </p:txBody>
      </p:sp>
      <p:sp>
        <p:nvSpPr>
          <p:cNvPr id="3" name="Content Placeholder 2"/>
          <p:cNvSpPr>
            <a:spLocks noGrp="1"/>
          </p:cNvSpPr>
          <p:nvPr>
            <p:ph idx="1"/>
          </p:nvPr>
        </p:nvSpPr>
        <p:spPr>
          <a:xfrm>
            <a:off x="609600" y="1143000"/>
            <a:ext cx="10972800" cy="4678363"/>
          </a:xfrm>
        </p:spPr>
        <p:txBody>
          <a:bodyPr/>
          <a:lstStyle/>
          <a:p>
            <a:r>
              <a:rPr lang="en-US" sz="2800" dirty="0" smtClean="0"/>
              <a:t>The conceptual focus is on assigning each mutation to a signature</a:t>
            </a:r>
          </a:p>
          <a:p>
            <a:r>
              <a:rPr lang="en-US" sz="2800" dirty="0" smtClean="0"/>
              <a:t>The signature is a cluster of mutations generated by one abstract process</a:t>
            </a:r>
          </a:p>
          <a:p>
            <a:r>
              <a:rPr lang="en-US" sz="2800" dirty="0" smtClean="0"/>
              <a:t>The mutations are of different mutation types (e.g. ACT &gt; </a:t>
            </a:r>
            <a:r>
              <a:rPr lang="en-US" sz="2800" dirty="0" err="1" smtClean="0"/>
              <a:t>AGT</a:t>
            </a:r>
            <a:r>
              <a:rPr lang="en-US" sz="2800" dirty="0" smtClean="0"/>
              <a:t>, ACT &gt; ATT, ….) , but they belong to the same cluster</a:t>
            </a:r>
          </a:p>
          <a:p>
            <a:r>
              <a:rPr lang="en-US" sz="2800" dirty="0" smtClean="0"/>
              <a:t>The signature profile is obtained by dividing the number of mutations of each type in the cluster by the total number of mutations in the cluster</a:t>
            </a:r>
          </a:p>
          <a:p>
            <a:r>
              <a:rPr lang="en-US" sz="2800" dirty="0" smtClean="0"/>
              <a:t>The number of clusters (signatures) is not bounded a-priori, but is discovered by the model (but see caveats ahead)</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a:p>
        </p:txBody>
      </p:sp>
    </p:spTree>
    <p:extLst>
      <p:ext uri="{BB962C8B-B14F-4D97-AF65-F5344CB8AC3E}">
        <p14:creationId xmlns:p14="http://schemas.microsoft.com/office/powerpoint/2010/main" val="16920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609600" y="1066801"/>
            <a:ext cx="10972800" cy="1295400"/>
          </a:xfrm>
        </p:spPr>
        <p:txBody>
          <a:bodyPr/>
          <a:lstStyle/>
          <a:p>
            <a:r>
              <a:rPr lang="en-US" sz="2400" dirty="0"/>
              <a:t>Many signatures have been extracted and confirmed by </a:t>
            </a:r>
            <a:r>
              <a:rPr lang="en-US" sz="2400" dirty="0" smtClean="0"/>
              <a:t>additional evidence</a:t>
            </a:r>
          </a:p>
          <a:p>
            <a:r>
              <a:rPr lang="en-US" sz="2400" dirty="0" smtClean="0"/>
              <a:t>It </a:t>
            </a:r>
            <a:r>
              <a:rPr lang="en-US" sz="2400" dirty="0"/>
              <a:t>is possible to estimate which known signatures are present in a spectrum or set of spectra</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a:t>
            </a:fld>
            <a:endParaRPr lang="en-US" dirty="0"/>
          </a:p>
        </p:txBody>
      </p:sp>
      <p:pic>
        <p:nvPicPr>
          <p:cNvPr id="5" name="Picture 4"/>
          <p:cNvPicPr>
            <a:picLocks noChangeAspect="1"/>
          </p:cNvPicPr>
          <p:nvPr/>
        </p:nvPicPr>
        <p:blipFill rotWithShape="1">
          <a:blip r:embed="rId2"/>
          <a:srcRect l="1853" t="11429" r="9039" b="11135"/>
          <a:stretch/>
        </p:blipFill>
        <p:spPr>
          <a:xfrm>
            <a:off x="762000" y="2438400"/>
            <a:ext cx="7391400" cy="3996272"/>
          </a:xfrm>
          <a:prstGeom prst="rect">
            <a:avLst/>
          </a:prstGeom>
        </p:spPr>
      </p:pic>
      <p:sp>
        <p:nvSpPr>
          <p:cNvPr id="6" name="TextBox 5"/>
          <p:cNvSpPr txBox="1"/>
          <p:nvPr/>
        </p:nvSpPr>
        <p:spPr>
          <a:xfrm>
            <a:off x="8686800" y="3048000"/>
            <a:ext cx="1660134" cy="1384995"/>
          </a:xfrm>
          <a:prstGeom prst="rect">
            <a:avLst/>
          </a:prstGeom>
          <a:noFill/>
        </p:spPr>
        <p:txBody>
          <a:bodyPr wrap="none" rtlCol="0">
            <a:spAutoFit/>
          </a:bodyPr>
          <a:lstStyle/>
          <a:p>
            <a:r>
              <a:rPr lang="en-US" sz="6600" dirty="0" smtClean="0"/>
              <a:t>…</a:t>
            </a:r>
            <a:r>
              <a:rPr lang="en-US" dirty="0" smtClean="0"/>
              <a:t> </a:t>
            </a:r>
          </a:p>
          <a:p>
            <a:r>
              <a:rPr lang="en-US" dirty="0" smtClean="0"/>
              <a:t>and many more</a:t>
            </a:r>
            <a:endParaRPr lang="en-US" dirty="0"/>
          </a:p>
        </p:txBody>
      </p:sp>
      <p:sp>
        <p:nvSpPr>
          <p:cNvPr id="7" name="TextBox 6"/>
          <p:cNvSpPr txBox="1"/>
          <p:nvPr/>
        </p:nvSpPr>
        <p:spPr>
          <a:xfrm>
            <a:off x="533400" y="6400800"/>
            <a:ext cx="5288499" cy="369332"/>
          </a:xfrm>
          <a:prstGeom prst="rect">
            <a:avLst/>
          </a:prstGeom>
          <a:noFill/>
        </p:spPr>
        <p:txBody>
          <a:bodyPr wrap="none" rtlCol="0">
            <a:spAutoFit/>
          </a:bodyPr>
          <a:lstStyle/>
          <a:p>
            <a:r>
              <a:rPr lang="en-US" dirty="0">
                <a:hlinkClick r:id="rId3"/>
              </a:rPr>
              <a:t>https://cancer.sanger.ac.uk/cosmic/signatures/index.tt</a:t>
            </a:r>
            <a:endParaRPr lang="en-US" dirty="0"/>
          </a:p>
        </p:txBody>
      </p:sp>
    </p:spTree>
    <p:extLst>
      <p:ext uri="{BB962C8B-B14F-4D97-AF65-F5344CB8AC3E}">
        <p14:creationId xmlns:p14="http://schemas.microsoft.com/office/powerpoint/2010/main" val="38492361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r>
              <a:rPr lang="en-US" dirty="0" smtClean="0"/>
              <a:t>The software for HDP</a:t>
            </a:r>
            <a:endParaRPr lang="en-US" dirty="0"/>
          </a:p>
        </p:txBody>
      </p:sp>
      <p:sp>
        <p:nvSpPr>
          <p:cNvPr id="3" name="Content Placeholder 2"/>
          <p:cNvSpPr>
            <a:spLocks noGrp="1"/>
          </p:cNvSpPr>
          <p:nvPr>
            <p:ph idx="1"/>
          </p:nvPr>
        </p:nvSpPr>
        <p:spPr>
          <a:xfrm>
            <a:off x="533400" y="990600"/>
            <a:ext cx="10972800" cy="5715000"/>
          </a:xfrm>
        </p:spPr>
        <p:txBody>
          <a:bodyPr/>
          <a:lstStyle/>
          <a:p>
            <a:r>
              <a:rPr lang="en-US" sz="2400" dirty="0" smtClean="0"/>
              <a:t>We will </a:t>
            </a:r>
            <a:r>
              <a:rPr lang="en-US" sz="2400" dirty="0" smtClean="0"/>
              <a:t>describe</a:t>
            </a:r>
            <a:r>
              <a:rPr lang="en-US" sz="2400" dirty="0" smtClean="0"/>
              <a:t> </a:t>
            </a:r>
            <a:r>
              <a:rPr lang="en-US" sz="2400" dirty="0" smtClean="0"/>
              <a:t>software based on </a:t>
            </a:r>
          </a:p>
          <a:p>
            <a:pPr lvl="1"/>
            <a:r>
              <a:rPr lang="en-US" sz="2000" dirty="0" smtClean="0"/>
              <a:t>C code from Yee </a:t>
            </a:r>
            <a:r>
              <a:rPr lang="en-US" sz="2000" dirty="0" err="1" smtClean="0"/>
              <a:t>Whye</a:t>
            </a:r>
            <a:r>
              <a:rPr lang="en-US" sz="2000" dirty="0" smtClean="0"/>
              <a:t> TEH (Teh, Jordan, Beal, </a:t>
            </a:r>
            <a:r>
              <a:rPr lang="en-US" sz="2000" dirty="0" err="1" smtClean="0"/>
              <a:t>Blei</a:t>
            </a:r>
            <a:r>
              <a:rPr lang="en-US" sz="2000" dirty="0" smtClean="0"/>
              <a:t>, 2006,</a:t>
            </a:r>
          </a:p>
          <a:p>
            <a:pPr lvl="2"/>
            <a:r>
              <a:rPr lang="en-US" sz="1600" dirty="0" smtClean="0">
                <a:hlinkClick r:id="rId2"/>
              </a:rPr>
              <a:t>https</a:t>
            </a:r>
            <a:r>
              <a:rPr lang="en-US" sz="1600" dirty="0">
                <a:hlinkClick r:id="rId2"/>
              </a:rPr>
              <a:t>://</a:t>
            </a:r>
            <a:r>
              <a:rPr lang="en-US" sz="1600" dirty="0" smtClean="0">
                <a:hlinkClick r:id="rId2"/>
              </a:rPr>
              <a:t>www.tandfonline.com/doi/pdf/10.1198/016214506000000302</a:t>
            </a:r>
            <a:r>
              <a:rPr lang="en-US" sz="1600" dirty="0" smtClean="0"/>
              <a:t> </a:t>
            </a:r>
          </a:p>
          <a:p>
            <a:pPr lvl="2"/>
            <a:r>
              <a:rPr lang="en-US" sz="1600" dirty="0" smtClean="0">
                <a:hlinkClick r:id="rId3"/>
              </a:rPr>
              <a:t>http</a:t>
            </a:r>
            <a:r>
              <a:rPr lang="en-US" sz="1600" dirty="0">
                <a:hlinkClick r:id="rId3"/>
              </a:rPr>
              <a:t>://</a:t>
            </a:r>
            <a:r>
              <a:rPr lang="en-US" sz="1600" dirty="0" smtClean="0">
                <a:hlinkClick r:id="rId3"/>
              </a:rPr>
              <a:t>papers.nips.cc/paper/2698-sharing-clusters-among-related-groups-hierarchical-dirichlet-processes.pdf</a:t>
            </a:r>
            <a:endParaRPr lang="en-US" sz="1600" dirty="0"/>
          </a:p>
          <a:p>
            <a:pPr lvl="2"/>
            <a:r>
              <a:rPr lang="en-US" sz="1600" dirty="0" smtClean="0">
                <a:hlinkClick r:id="rId4"/>
              </a:rPr>
              <a:t>http</a:t>
            </a:r>
            <a:r>
              <a:rPr lang="en-US" sz="1600" dirty="0">
                <a:hlinkClick r:id="rId4"/>
              </a:rPr>
              <a:t>://www.stats.ox.ac.uk/~</a:t>
            </a:r>
            <a:r>
              <a:rPr lang="en-US" sz="1600" dirty="0" smtClean="0">
                <a:hlinkClick r:id="rId4"/>
              </a:rPr>
              <a:t>teh/research/npbayes/npbayes-r21.tgz</a:t>
            </a:r>
            <a:endParaRPr lang="en-US" sz="1600" dirty="0" smtClean="0"/>
          </a:p>
          <a:p>
            <a:pPr lvl="1"/>
            <a:r>
              <a:rPr lang="en-US" sz="2000" dirty="0" smtClean="0"/>
              <a:t>R code from Nicola Roberts, who wrapped Teh’s code in R and mapped HDP to the problem of mutational signature discovery</a:t>
            </a:r>
          </a:p>
          <a:p>
            <a:pPr lvl="2"/>
            <a:r>
              <a:rPr lang="en-US" sz="1600" dirty="0">
                <a:hlinkClick r:id="rId5"/>
              </a:rPr>
              <a:t>https://</a:t>
            </a:r>
            <a:r>
              <a:rPr lang="en-US" sz="1600" dirty="0" smtClean="0">
                <a:hlinkClick r:id="rId5"/>
              </a:rPr>
              <a:t>github.com/nicolaroberts/hdp</a:t>
            </a:r>
            <a:endParaRPr lang="en-US" sz="1600" dirty="0" smtClean="0"/>
          </a:p>
          <a:p>
            <a:pPr lvl="2"/>
            <a:r>
              <a:rPr lang="en-US" sz="1600" dirty="0">
                <a:hlinkClick r:id="rId6"/>
              </a:rPr>
              <a:t>https://</a:t>
            </a:r>
            <a:r>
              <a:rPr lang="en-US" sz="1600" dirty="0" smtClean="0">
                <a:hlinkClick r:id="rId6"/>
              </a:rPr>
              <a:t>www.repository.cam.ac.uk/bitstream/handle/1810/275454/Roberts-2018-PhD.pdf</a:t>
            </a:r>
            <a:endParaRPr lang="en-US" sz="1600" dirty="0" smtClean="0"/>
          </a:p>
          <a:p>
            <a:pPr lvl="1"/>
            <a:r>
              <a:rPr lang="en-US" sz="2000" dirty="0" smtClean="0"/>
              <a:t>R and C code from our lab that corrects some bugs and problems with the above and provides some convenience functions for applying HDP to mutational signature discovery and assessing it’s output </a:t>
            </a:r>
            <a:r>
              <a:rPr lang="en-US" sz="2000" dirty="0" smtClean="0"/>
              <a:t>(remotes::install_</a:t>
            </a:r>
            <a:r>
              <a:rPr lang="en-US" sz="2000" dirty="0" smtClean="0"/>
              <a:t>github(“steverozen/</a:t>
            </a:r>
            <a:r>
              <a:rPr lang="en-US" sz="2000" dirty="0" err="1" smtClean="0"/>
              <a:t>hdpx</a:t>
            </a:r>
            <a:r>
              <a:rPr lang="en-US" sz="2000" dirty="0" smtClean="0"/>
              <a:t>”), remotes::install_github(“steverozen/</a:t>
            </a:r>
            <a:r>
              <a:rPr lang="en-US" sz="2000" dirty="0" err="1" smtClean="0"/>
              <a:t>mSigHdp</a:t>
            </a:r>
            <a:r>
              <a:rPr lang="en-US" sz="2000" dirty="0" smtClean="0"/>
              <a:t>”)</a:t>
            </a:r>
            <a:endParaRPr lang="en-US" sz="2000"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50</a:t>
            </a:fld>
            <a:endParaRPr lang="en-US"/>
          </a:p>
        </p:txBody>
      </p:sp>
    </p:spTree>
    <p:extLst>
      <p:ext uri="{BB962C8B-B14F-4D97-AF65-F5344CB8AC3E}">
        <p14:creationId xmlns:p14="http://schemas.microsoft.com/office/powerpoint/2010/main" val="268588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pPr algn="l"/>
            <a:r>
              <a:rPr lang="en-US" sz="3600" dirty="0" smtClean="0"/>
              <a:t>The software for HDP as implemented by Roberts</a:t>
            </a:r>
            <a:endParaRPr lang="en-US" sz="3600" dirty="0"/>
          </a:p>
        </p:txBody>
      </p:sp>
      <p:sp>
        <p:nvSpPr>
          <p:cNvPr id="3" name="Content Placeholder 2"/>
          <p:cNvSpPr>
            <a:spLocks noGrp="1"/>
          </p:cNvSpPr>
          <p:nvPr>
            <p:ph idx="1"/>
          </p:nvPr>
        </p:nvSpPr>
        <p:spPr>
          <a:xfrm>
            <a:off x="533400" y="990600"/>
            <a:ext cx="10972800" cy="5715000"/>
          </a:xfrm>
        </p:spPr>
        <p:txBody>
          <a:bodyPr/>
          <a:lstStyle/>
          <a:p>
            <a:r>
              <a:rPr lang="en-US" sz="2800" dirty="0" smtClean="0"/>
              <a:t>Important: there are 2 phases to signature discovery </a:t>
            </a:r>
          </a:p>
          <a:p>
            <a:r>
              <a:rPr lang="en-US" sz="2800" dirty="0" smtClean="0"/>
              <a:t>Part 1: Estimating “raw clusters” of mutations that approximate mutational signatures using a Gibb’s sampling method implemented by Teh</a:t>
            </a:r>
          </a:p>
          <a:p>
            <a:pPr lvl="1"/>
            <a:r>
              <a:rPr lang="en-US" dirty="0" smtClean="0"/>
              <a:t>Tuning knobs: hyperparameters for the hierarchical Dirichlet process model;  parameters for the Gibb’s sampling including length of burnin and length of sampling chains; an initial guess of the number of raw clusters.</a:t>
            </a:r>
          </a:p>
          <a:p>
            <a:r>
              <a:rPr lang="en-US" sz="2800" dirty="0" smtClean="0"/>
              <a:t>Part 2: </a:t>
            </a:r>
            <a:r>
              <a:rPr lang="en-US" sz="2800" dirty="0" smtClean="0"/>
              <a:t>Aligning and merging </a:t>
            </a:r>
            <a:r>
              <a:rPr lang="en-US" sz="2800" dirty="0" smtClean="0"/>
              <a:t>raw clusters into signatures based on clustering based on cosine similarity and other parameters</a:t>
            </a:r>
            <a:endParaRPr lang="en-US" sz="2800" dirty="0"/>
          </a:p>
          <a:p>
            <a:endParaRPr lang="en-US" sz="4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Tree>
    <p:extLst>
      <p:ext uri="{BB962C8B-B14F-4D97-AF65-F5344CB8AC3E}">
        <p14:creationId xmlns:p14="http://schemas.microsoft.com/office/powerpoint/2010/main" val="17395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smtClean="0"/>
              <a:t>Part 1: Hierarchical Dirichlet process model for discovering mutational signatures</a:t>
            </a: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228600" y="6248400"/>
            <a:ext cx="2844112" cy="369332"/>
          </a:xfrm>
          <a:prstGeom prst="rect">
            <a:avLst/>
          </a:prstGeom>
          <a:noFill/>
        </p:spPr>
        <p:txBody>
          <a:bodyPr wrap="none" rtlCol="0">
            <a:spAutoFit/>
          </a:bodyPr>
          <a:lstStyle/>
          <a:p>
            <a:r>
              <a:rPr lang="en-US" dirty="0" smtClean="0"/>
              <a:t>(Figure from Robert’s thesis)</a:t>
            </a:r>
            <a:endParaRPr lang="en-US" dirty="0"/>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smtClean="0"/>
              <a:t>Uniform base distributions for signature profiles</a:t>
            </a:r>
            <a:endParaRPr lang="en-US" dirty="0"/>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447800" y="4114800"/>
                <a:ext cx="5029200" cy="923330"/>
              </a:xfrm>
              <a:prstGeom prst="rect">
                <a:avLst/>
              </a:prstGeom>
              <a:noFill/>
            </p:spPr>
            <p:txBody>
              <a:bodyPr wrap="square" rtlCol="0">
                <a:spAutoFit/>
              </a:bodyPr>
              <a:lstStyle/>
              <a:p>
                <a:r>
                  <a:rPr lang="en-US" dirty="0" smtClean="0"/>
                  <a:t>The signature for mutation </a:t>
                </a:r>
                <a14:m>
                  <m:oMath xmlns:m="http://schemas.openxmlformats.org/officeDocument/2006/math">
                    <m:r>
                      <a:rPr lang="en-US" i="1" dirty="0" smtClean="0">
                        <a:latin typeface="Cambria Math" panose="02040503050406030204" pitchFamily="18" charset="0"/>
                      </a:rPr>
                      <m:t>𝑖</m:t>
                    </m:r>
                  </m:oMath>
                </a14:m>
                <a:r>
                  <a:rPr lang="en-US" dirty="0" smtClean="0"/>
                  <a:t> in sample </a:t>
                </a:r>
                <a14:m>
                  <m:oMath xmlns:m="http://schemas.openxmlformats.org/officeDocument/2006/math">
                    <m:r>
                      <a:rPr lang="en-US" i="1" dirty="0" smtClean="0">
                        <a:latin typeface="Cambria Math" panose="02040503050406030204" pitchFamily="18" charset="0"/>
                      </a:rPr>
                      <m:t>𝑗</m:t>
                    </m:r>
                  </m:oMath>
                </a14:m>
                <a:r>
                  <a:rPr lang="en-US" dirty="0" smtClean="0"/>
                  <a:t> (a </a:t>
                </a:r>
                <a:r>
                  <a:rPr lang="en-US" dirty="0" smtClean="0"/>
                  <a:t>signature is a categorical </a:t>
                </a:r>
                <a:r>
                  <a:rPr lang="en-US" dirty="0" smtClean="0"/>
                  <a:t>distribution over mutations types)</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1447800" y="4114800"/>
                <a:ext cx="5029200" cy="923330"/>
              </a:xfrm>
              <a:prstGeom prst="rect">
                <a:avLst/>
              </a:prstGeom>
              <a:blipFill rotWithShape="0">
                <a:blip r:embed="rId5"/>
                <a:stretch>
                  <a:fillRect l="-1091" t="-3311" b="-9934"/>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066800" y="5181600"/>
                <a:ext cx="5029200" cy="668645"/>
              </a:xfrm>
              <a:prstGeom prst="rect">
                <a:avLst/>
              </a:prstGeom>
              <a:noFill/>
            </p:spPr>
            <p:txBody>
              <a:bodyPr wrap="square" rtlCol="0">
                <a:spAutoFit/>
              </a:bodyPr>
              <a:lstStyle/>
              <a:p>
                <a:r>
                  <a:rPr lang="en-US" dirty="0" smtClean="0"/>
                  <a:t>The mutation type (e.g. ACG &gt; ATG) of </a:t>
                </a:r>
                <a:r>
                  <a:rPr lang="en-US" dirty="0"/>
                  <a:t>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smtClean="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066800" y="5181600"/>
                <a:ext cx="5029200" cy="668645"/>
              </a:xfrm>
              <a:prstGeom prst="rect">
                <a:avLst/>
              </a:prstGeom>
              <a:blipFill rotWithShape="0">
                <a:blip r:embed="rId6"/>
                <a:stretch>
                  <a:fillRect l="-970" t="-4545" r="-848" b="-109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6324600" y="0"/>
                <a:ext cx="2971800" cy="646331"/>
              </a:xfrm>
              <a:prstGeom prst="rect">
                <a:avLst/>
              </a:prstGeom>
              <a:noFill/>
            </p:spPr>
            <p:txBody>
              <a:bodyPr wrap="square" rtlCol="0">
                <a:spAutoFit/>
              </a:bodyPr>
              <a:lstStyle/>
              <a:p>
                <a:r>
                  <a:rPr lang="en-US" dirty="0" smtClean="0"/>
                  <a:t>Hyperparameters for gamma distribution prior on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6324600" y="0"/>
                <a:ext cx="2971800" cy="646331"/>
              </a:xfrm>
              <a:prstGeom prst="rect">
                <a:avLst/>
              </a:prstGeom>
              <a:blipFill rotWithShape="0">
                <a:blip r:embed="rId7"/>
                <a:stretch>
                  <a:fillRect l="-1848"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3733800" y="2819400"/>
                <a:ext cx="2971800" cy="668645"/>
              </a:xfrm>
              <a:prstGeom prst="rect">
                <a:avLst/>
              </a:prstGeom>
              <a:noFill/>
            </p:spPr>
            <p:txBody>
              <a:bodyPr wrap="square" rtlCol="0">
                <a:spAutoFit/>
              </a:bodyPr>
              <a:lstStyle/>
              <a:p>
                <a:r>
                  <a:rPr lang="en-US" dirty="0" smtClean="0"/>
                  <a:t>Hyperparameters for gamma distribution prior on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733800" y="2819400"/>
                <a:ext cx="2971800" cy="668645"/>
              </a:xfrm>
              <a:prstGeom prst="rect">
                <a:avLst/>
              </a:prstGeom>
              <a:blipFill rotWithShape="0">
                <a:blip r:embed="rId8"/>
                <a:stretch>
                  <a:fillRect l="-1848" t="-5505" b="-11009"/>
                </a:stretch>
              </a:blipFill>
            </p:spPr>
            <p:txBody>
              <a:bodyPr/>
              <a:lstStyle/>
              <a:p>
                <a:r>
                  <a:rPr lang="en-US">
                    <a:noFill/>
                  </a:rPr>
                  <a:t> </a:t>
                </a:r>
              </a:p>
            </p:txBody>
          </p:sp>
        </mc:Fallback>
      </mc:AlternateContent>
    </p:spTree>
    <p:extLst>
      <p:ext uri="{BB962C8B-B14F-4D97-AF65-F5344CB8AC3E}">
        <p14:creationId xmlns:p14="http://schemas.microsoft.com/office/powerpoint/2010/main" val="26956699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Hierarchical Dirichlet process model</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a:t>
            </a:r>
            <a:endParaRPr lang="en-US" sz="2000" dirty="0" smtClean="0"/>
          </a:p>
          <a:p>
            <a:pPr lvl="1"/>
            <a:r>
              <a:rPr lang="en-US" sz="2000" dirty="0" smtClean="0"/>
              <a:t>The number of mutations of each mutation type (e.g. ACT &gt; </a:t>
            </a:r>
            <a:r>
              <a:rPr lang="en-US" sz="2000" dirty="0" err="1" smtClean="0"/>
              <a:t>AGT</a:t>
            </a:r>
            <a:r>
              <a:rPr lang="en-US" sz="2000" dirty="0" smtClean="0"/>
              <a:t>) in each raw cluster </a:t>
            </a:r>
            <a:r>
              <a:rPr lang="en-US" sz="2000" dirty="0" smtClean="0"/>
              <a:t>(“aggregated partial signature”, variable “</a:t>
            </a:r>
            <a:r>
              <a:rPr lang="en-US" sz="2000" dirty="0" err="1" smtClean="0"/>
              <a:t>classqq</a:t>
            </a:r>
            <a:r>
              <a:rPr lang="en-US" sz="2000" dirty="0" smtClean="0"/>
              <a:t>”)</a:t>
            </a:r>
          </a:p>
          <a:p>
            <a:pPr lvl="1"/>
            <a:r>
              <a:rPr lang="en-US" sz="2000" dirty="0" smtClean="0"/>
              <a:t>The number of mutations in each raw cluster in each tumor (proto-exposures / attributions “</a:t>
            </a:r>
            <a:r>
              <a:rPr lang="en-US" sz="2000" dirty="0" err="1" smtClean="0"/>
              <a:t>classnd</a:t>
            </a:r>
            <a:r>
              <a:rPr lang="en-US" sz="2000" dirty="0" smtClean="0"/>
              <a:t>”)</a:t>
            </a:r>
          </a:p>
          <a:p>
            <a:r>
              <a:rPr lang="en-US" sz="2000" dirty="0" smtClean="0"/>
              <a:t>The output is the sampled distributions of these</a:t>
            </a:r>
            <a:endParaRPr lang="en-US" sz="2000" dirty="0" smtClean="0"/>
          </a:p>
          <a:p>
            <a:r>
              <a:rPr lang="en-US" sz="2000" dirty="0" smtClean="0"/>
              <a:t>The pragmatics are that you need to run a burnin</a:t>
            </a:r>
            <a:r>
              <a:rPr lang="en-US" sz="2000" dirty="0"/>
              <a:t> </a:t>
            </a:r>
            <a:r>
              <a:rPr lang="en-US" sz="2000" dirty="0" smtClean="0"/>
              <a:t>of the Gibb’s sampling chain, because the initial guess of the model parameters might be far from the true values</a:t>
            </a:r>
          </a:p>
          <a:p>
            <a:r>
              <a:rPr lang="en-US" sz="2000" dirty="0" smtClean="0"/>
              <a:t>There are diagnostics to help determine when the burnin is sufficient – basically the distributions of the model </a:t>
            </a:r>
            <a:r>
              <a:rPr lang="en-US" sz="2000" dirty="0" smtClean="0"/>
              <a:t>need to </a:t>
            </a:r>
            <a:r>
              <a:rPr lang="en-US" sz="2000" dirty="0" smtClean="0"/>
              <a:t>stabilize</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a:p>
        </p:txBody>
      </p:sp>
    </p:spTree>
    <p:extLst>
      <p:ext uri="{BB962C8B-B14F-4D97-AF65-F5344CB8AC3E}">
        <p14:creationId xmlns:p14="http://schemas.microsoft.com/office/powerpoint/2010/main" val="24287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dirty="0" smtClean="0"/>
              <a:t>Diagnostics on </a:t>
            </a:r>
            <a:r>
              <a:rPr lang="en-US" dirty="0" smtClean="0"/>
              <a:t>burnin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a:p>
        </p:txBody>
      </p:sp>
      <p:pic>
        <p:nvPicPr>
          <p:cNvPr id="2" name="Picture 1"/>
          <p:cNvPicPr>
            <a:picLocks noChangeAspect="1"/>
          </p:cNvPicPr>
          <p:nvPr/>
        </p:nvPicPr>
        <p:blipFill rotWithShape="1">
          <a:blip r:embed="rId2"/>
          <a:srcRect l="6589" t="34401" r="32743" b="7318"/>
          <a:stretch/>
        </p:blipFill>
        <p:spPr>
          <a:xfrm>
            <a:off x="1143000" y="2057400"/>
            <a:ext cx="2981739" cy="2908853"/>
          </a:xfrm>
          <a:prstGeom prst="rect">
            <a:avLst/>
          </a:prstGeom>
        </p:spPr>
      </p:pic>
      <p:sp>
        <p:nvSpPr>
          <p:cNvPr id="3" name="TextBox 2"/>
          <p:cNvSpPr txBox="1"/>
          <p:nvPr/>
        </p:nvSpPr>
        <p:spPr>
          <a:xfrm>
            <a:off x="1524000" y="5410200"/>
            <a:ext cx="1751057" cy="369332"/>
          </a:xfrm>
          <a:prstGeom prst="rect">
            <a:avLst/>
          </a:prstGeom>
          <a:noFill/>
        </p:spPr>
        <p:txBody>
          <a:bodyPr wrap="none" rtlCol="0">
            <a:spAutoFit/>
          </a:bodyPr>
          <a:lstStyle/>
          <a:p>
            <a:r>
              <a:rPr lang="en-US" dirty="0" smtClean="0"/>
              <a:t>Burnin iterations</a:t>
            </a:r>
            <a:endParaRPr lang="en-US" dirty="0"/>
          </a:p>
        </p:txBody>
      </p:sp>
      <p:pic>
        <p:nvPicPr>
          <p:cNvPr id="6" name="Picture 5"/>
          <p:cNvPicPr>
            <a:picLocks noChangeAspect="1"/>
          </p:cNvPicPr>
          <p:nvPr/>
        </p:nvPicPr>
        <p:blipFill rotWithShape="1">
          <a:blip r:embed="rId3"/>
          <a:srcRect l="33418" t="34267" r="6589" b="6124"/>
          <a:stretch/>
        </p:blipFill>
        <p:spPr>
          <a:xfrm>
            <a:off x="6019800" y="2057400"/>
            <a:ext cx="2948610" cy="2975114"/>
          </a:xfrm>
          <a:prstGeom prst="rect">
            <a:avLst/>
          </a:prstGeom>
        </p:spPr>
      </p:pic>
      <p:sp>
        <p:nvSpPr>
          <p:cNvPr id="7" name="TextBox 6"/>
          <p:cNvSpPr txBox="1"/>
          <p:nvPr/>
        </p:nvSpPr>
        <p:spPr>
          <a:xfrm>
            <a:off x="6096000" y="5410200"/>
            <a:ext cx="1751057" cy="369332"/>
          </a:xfrm>
          <a:prstGeom prst="rect">
            <a:avLst/>
          </a:prstGeom>
          <a:noFill/>
        </p:spPr>
        <p:txBody>
          <a:bodyPr wrap="none" rtlCol="0">
            <a:spAutoFit/>
          </a:bodyPr>
          <a:lstStyle/>
          <a:p>
            <a:r>
              <a:rPr lang="en-US" dirty="0" smtClean="0"/>
              <a:t>Burnin iterations</a:t>
            </a:r>
            <a:endParaRPr lang="en-US" dirty="0"/>
          </a:p>
        </p:txBody>
      </p:sp>
      <p:sp>
        <p:nvSpPr>
          <p:cNvPr id="8" name="TextBox 7"/>
          <p:cNvSpPr txBox="1"/>
          <p:nvPr/>
        </p:nvSpPr>
        <p:spPr>
          <a:xfrm>
            <a:off x="2514600" y="1524000"/>
            <a:ext cx="660758" cy="461665"/>
          </a:xfrm>
          <a:prstGeom prst="rect">
            <a:avLst/>
          </a:prstGeom>
          <a:noFill/>
        </p:spPr>
        <p:txBody>
          <a:bodyPr wrap="none" rtlCol="0">
            <a:spAutoFit/>
          </a:bodyPr>
          <a:lstStyle/>
          <a:p>
            <a:r>
              <a:rPr lang="en-US" sz="2400" dirty="0" smtClean="0"/>
              <a:t>Bad</a:t>
            </a:r>
            <a:endParaRPr lang="en-US" sz="2400" dirty="0"/>
          </a:p>
        </p:txBody>
      </p:sp>
      <p:sp>
        <p:nvSpPr>
          <p:cNvPr id="9" name="TextBox 8"/>
          <p:cNvSpPr txBox="1"/>
          <p:nvPr/>
        </p:nvSpPr>
        <p:spPr>
          <a:xfrm>
            <a:off x="7162800" y="1447800"/>
            <a:ext cx="864339" cy="461665"/>
          </a:xfrm>
          <a:prstGeom prst="rect">
            <a:avLst/>
          </a:prstGeom>
          <a:noFill/>
        </p:spPr>
        <p:txBody>
          <a:bodyPr wrap="none" rtlCol="0">
            <a:spAutoFit/>
          </a:bodyPr>
          <a:lstStyle/>
          <a:p>
            <a:r>
              <a:rPr lang="en-US" sz="2400" dirty="0" smtClean="0"/>
              <a:t>Good</a:t>
            </a:r>
            <a:endParaRPr lang="en-US" sz="2400" dirty="0"/>
          </a:p>
        </p:txBody>
      </p:sp>
      <p:sp>
        <p:nvSpPr>
          <p:cNvPr id="11" name="Left Brace 10"/>
          <p:cNvSpPr/>
          <p:nvPr/>
        </p:nvSpPr>
        <p:spPr>
          <a:xfrm rot="16200000">
            <a:off x="2057400" y="4343400"/>
            <a:ext cx="533400" cy="1447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6743700" y="4610100"/>
            <a:ext cx="533400" cy="1066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143400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39" t="25121" r="9907" b="10241"/>
          <a:stretch/>
        </p:blipFill>
        <p:spPr>
          <a:xfrm>
            <a:off x="7239000" y="1828800"/>
            <a:ext cx="4041790" cy="3581400"/>
          </a:xfrm>
          <a:prstGeom prst="rect">
            <a:avLst/>
          </a:prstGeom>
        </p:spPr>
      </p:pic>
      <p:sp>
        <p:nvSpPr>
          <p:cNvPr id="2" name="Title 1"/>
          <p:cNvSpPr>
            <a:spLocks noGrp="1"/>
          </p:cNvSpPr>
          <p:nvPr>
            <p:ph type="title"/>
          </p:nvPr>
        </p:nvSpPr>
        <p:spPr>
          <a:xfrm>
            <a:off x="609600" y="274638"/>
            <a:ext cx="9372600" cy="1143000"/>
          </a:xfrm>
        </p:spPr>
        <p:txBody>
          <a:bodyPr/>
          <a:lstStyle/>
          <a:p>
            <a:pPr algn="l"/>
            <a:r>
              <a:rPr lang="en-US" sz="3200" dirty="0" smtClean="0"/>
              <a:t>Part 2 </a:t>
            </a:r>
            <a:r>
              <a:rPr lang="en-US" sz="3200" u="sng" dirty="0" smtClean="0">
                <a:solidFill>
                  <a:srgbClr val="FF0000"/>
                </a:solidFill>
              </a:rPr>
              <a:t>Aligning</a:t>
            </a:r>
            <a:r>
              <a:rPr lang="en-US" sz="3200" dirty="0" smtClean="0"/>
              <a:t> and merging </a:t>
            </a:r>
            <a:r>
              <a:rPr lang="en-US" sz="3200" dirty="0" smtClean="0"/>
              <a:t>raw </a:t>
            </a:r>
            <a:r>
              <a:rPr lang="en-US" sz="3200" dirty="0" smtClean="0"/>
              <a:t>clusters to estimate mutational signatures</a:t>
            </a:r>
            <a:endParaRPr lang="en-US" sz="3200" dirty="0"/>
          </a:p>
        </p:txBody>
      </p:sp>
      <p:sp>
        <p:nvSpPr>
          <p:cNvPr id="4" name="Content Placeholder 3"/>
          <p:cNvSpPr>
            <a:spLocks noGrp="1"/>
          </p:cNvSpPr>
          <p:nvPr>
            <p:ph idx="1"/>
          </p:nvPr>
        </p:nvSpPr>
        <p:spPr>
          <a:xfrm>
            <a:off x="609600" y="1600201"/>
            <a:ext cx="6172200" cy="4525963"/>
          </a:xfrm>
        </p:spPr>
        <p:txBody>
          <a:bodyPr/>
          <a:lstStyle/>
          <a:p>
            <a:r>
              <a:rPr lang="en-US" sz="2400" dirty="0" smtClean="0"/>
              <a:t>At each point in Gibb’s sampling chain the number of raw clusters (“aggregated partial spectra”) can vary</a:t>
            </a:r>
          </a:p>
          <a:p>
            <a:r>
              <a:rPr lang="en-US" sz="2400" dirty="0" smtClean="0"/>
              <a:t>Therefore the raw clusters have to be aligned along the sampling chain, i.e. raw cluster 23 has to be the same at each sampled point in the chain</a:t>
            </a:r>
          </a:p>
          <a:p>
            <a:r>
              <a:rPr lang="en-US" sz="2400" dirty="0" smtClean="0"/>
              <a:t>Sometimes clusters appear and disappear along the chain</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55</a:t>
            </a:fld>
            <a:endParaRPr lang="en-US"/>
          </a:p>
        </p:txBody>
      </p:sp>
    </p:spTree>
    <p:extLst>
      <p:ext uri="{BB962C8B-B14F-4D97-AF65-F5344CB8AC3E}">
        <p14:creationId xmlns:p14="http://schemas.microsoft.com/office/powerpoint/2010/main" val="10752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144000" cy="1143000"/>
          </a:xfrm>
        </p:spPr>
        <p:txBody>
          <a:bodyPr/>
          <a:lstStyle/>
          <a:p>
            <a:pPr algn="l"/>
            <a:r>
              <a:rPr lang="en-US" sz="3200" dirty="0" smtClean="0"/>
              <a:t>Part 2 Aligning and </a:t>
            </a:r>
            <a:r>
              <a:rPr lang="en-US" sz="3200" u="sng" dirty="0" smtClean="0">
                <a:solidFill>
                  <a:srgbClr val="FF0000"/>
                </a:solidFill>
              </a:rPr>
              <a:t>merging</a:t>
            </a:r>
            <a:r>
              <a:rPr lang="en-US" sz="3200" dirty="0" smtClean="0"/>
              <a:t> </a:t>
            </a:r>
            <a:r>
              <a:rPr lang="en-US" sz="3200" dirty="0" smtClean="0"/>
              <a:t>raw </a:t>
            </a:r>
            <a:r>
              <a:rPr lang="en-US" sz="3200" dirty="0" smtClean="0"/>
              <a:t>clusters to estimate mutational signatures</a:t>
            </a:r>
            <a:endParaRPr lang="en-US" sz="3200" dirty="0"/>
          </a:p>
        </p:txBody>
      </p:sp>
      <p:sp>
        <p:nvSpPr>
          <p:cNvPr id="6" name="Content Placeholder 5"/>
          <p:cNvSpPr>
            <a:spLocks noGrp="1"/>
          </p:cNvSpPr>
          <p:nvPr>
            <p:ph idx="1"/>
          </p:nvPr>
        </p:nvSpPr>
        <p:spPr/>
        <p:txBody>
          <a:bodyPr/>
          <a:lstStyle/>
          <a:p>
            <a:r>
              <a:rPr lang="en-US" dirty="0" smtClean="0"/>
              <a:t>There can be multiple independent sampling chains (e.g. run on different cores); clusters need to be merged across chains</a:t>
            </a:r>
          </a:p>
          <a:p>
            <a:r>
              <a:rPr lang="en-US" dirty="0" smtClean="0"/>
              <a:t>Then very similar clusters still need to be merged</a:t>
            </a:r>
          </a:p>
          <a:p>
            <a:r>
              <a:rPr lang="en-US" dirty="0" smtClean="0"/>
              <a:t>Some merged raw clusters are “noise” and are relegated to “signature 0”</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56</a:t>
            </a:fld>
            <a:endParaRPr lang="en-US"/>
          </a:p>
        </p:txBody>
      </p:sp>
    </p:spTree>
    <p:extLst>
      <p:ext uri="{BB962C8B-B14F-4D97-AF65-F5344CB8AC3E}">
        <p14:creationId xmlns:p14="http://schemas.microsoft.com/office/powerpoint/2010/main" val="12232243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372600" cy="1143000"/>
          </a:xfrm>
        </p:spPr>
        <p:txBody>
          <a:bodyPr/>
          <a:lstStyle/>
          <a:p>
            <a:pPr algn="l"/>
            <a:r>
              <a:rPr lang="en-US" sz="3600" dirty="0" smtClean="0"/>
              <a:t>Allocation of mutations to signature (“component”) 0 seems to needs work</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4" name="Picture 3"/>
          <p:cNvPicPr>
            <a:picLocks noChangeAspect="1"/>
          </p:cNvPicPr>
          <p:nvPr/>
        </p:nvPicPr>
        <p:blipFill rotWithShape="1">
          <a:blip r:embed="rId2"/>
          <a:srcRect l="5825" t="33913" r="13344" b="3575"/>
          <a:stretch/>
        </p:blipFill>
        <p:spPr>
          <a:xfrm>
            <a:off x="609600" y="2057400"/>
            <a:ext cx="4392511" cy="4267200"/>
          </a:xfrm>
          <a:prstGeom prst="rect">
            <a:avLst/>
          </a:prstGeom>
        </p:spPr>
      </p:pic>
      <p:pic>
        <p:nvPicPr>
          <p:cNvPr id="5" name="Picture 4"/>
          <p:cNvPicPr>
            <a:picLocks noChangeAspect="1"/>
          </p:cNvPicPr>
          <p:nvPr/>
        </p:nvPicPr>
        <p:blipFill rotWithShape="1">
          <a:blip r:embed="rId3"/>
          <a:srcRect l="5750" t="22222" r="11419" b="6956"/>
          <a:stretch/>
        </p:blipFill>
        <p:spPr>
          <a:xfrm>
            <a:off x="5410200" y="2133600"/>
            <a:ext cx="4648200" cy="4277628"/>
          </a:xfrm>
          <a:prstGeom prst="rect">
            <a:avLst/>
          </a:prstGeom>
        </p:spPr>
      </p:pic>
      <p:sp>
        <p:nvSpPr>
          <p:cNvPr id="6" name="TextBox 5"/>
          <p:cNvSpPr txBox="1"/>
          <p:nvPr/>
        </p:nvSpPr>
        <p:spPr>
          <a:xfrm>
            <a:off x="6400800" y="4800600"/>
            <a:ext cx="660758" cy="461665"/>
          </a:xfrm>
          <a:prstGeom prst="rect">
            <a:avLst/>
          </a:prstGeom>
          <a:noFill/>
        </p:spPr>
        <p:txBody>
          <a:bodyPr wrap="square" rtlCol="0">
            <a:spAutoFit/>
          </a:bodyPr>
          <a:lstStyle/>
          <a:p>
            <a:r>
              <a:rPr lang="en-US" sz="2400" dirty="0" smtClean="0"/>
              <a:t>Bad</a:t>
            </a:r>
            <a:endParaRPr lang="en-US" sz="2400" dirty="0"/>
          </a:p>
        </p:txBody>
      </p:sp>
      <p:sp>
        <p:nvSpPr>
          <p:cNvPr id="7" name="TextBox 6"/>
          <p:cNvSpPr txBox="1"/>
          <p:nvPr/>
        </p:nvSpPr>
        <p:spPr>
          <a:xfrm>
            <a:off x="1219200" y="4724400"/>
            <a:ext cx="864339" cy="461665"/>
          </a:xfrm>
          <a:prstGeom prst="rect">
            <a:avLst/>
          </a:prstGeom>
          <a:noFill/>
        </p:spPr>
        <p:txBody>
          <a:bodyPr wrap="none" rtlCol="0">
            <a:spAutoFit/>
          </a:bodyPr>
          <a:lstStyle/>
          <a:p>
            <a:r>
              <a:rPr lang="en-US" sz="2400" dirty="0" smtClean="0"/>
              <a:t>Good</a:t>
            </a:r>
            <a:endParaRPr lang="en-US" sz="2400" dirty="0"/>
          </a:p>
        </p:txBody>
      </p:sp>
      <p:sp>
        <p:nvSpPr>
          <p:cNvPr id="8" name="Oval 7"/>
          <p:cNvSpPr/>
          <p:nvPr/>
        </p:nvSpPr>
        <p:spPr>
          <a:xfrm>
            <a:off x="1143000" y="5181600"/>
            <a:ext cx="457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67400" y="3352800"/>
            <a:ext cx="4572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1572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839200" cy="1143000"/>
          </a:xfrm>
        </p:spPr>
        <p:txBody>
          <a:bodyPr/>
          <a:lstStyle/>
          <a:p>
            <a:pPr algn="l"/>
            <a:r>
              <a:rPr lang="en-US" sz="3600" dirty="0" smtClean="0"/>
              <a:t>In synthetic data, often, except signature 0, all signatures very close to ground truth</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dirty="0"/>
          </a:p>
        </p:txBody>
      </p:sp>
      <p:pic>
        <p:nvPicPr>
          <p:cNvPr id="4" name="Picture 3"/>
          <p:cNvPicPr>
            <a:picLocks noChangeAspect="1"/>
          </p:cNvPicPr>
          <p:nvPr/>
        </p:nvPicPr>
        <p:blipFill rotWithShape="1">
          <a:blip r:embed="rId2"/>
          <a:srcRect l="26087" t="17665" r="25924" b="3897"/>
          <a:stretch/>
        </p:blipFill>
        <p:spPr>
          <a:xfrm>
            <a:off x="1143000" y="1524000"/>
            <a:ext cx="5850835" cy="5247860"/>
          </a:xfrm>
          <a:prstGeom prst="rect">
            <a:avLst/>
          </a:prstGeom>
        </p:spPr>
      </p:pic>
      <p:sp>
        <p:nvSpPr>
          <p:cNvPr id="5" name="TextBox 4"/>
          <p:cNvSpPr txBox="1"/>
          <p:nvPr/>
        </p:nvSpPr>
        <p:spPr>
          <a:xfrm>
            <a:off x="7543800" y="2743200"/>
            <a:ext cx="4038600" cy="646331"/>
          </a:xfrm>
          <a:prstGeom prst="rect">
            <a:avLst/>
          </a:prstGeom>
          <a:noFill/>
        </p:spPr>
        <p:txBody>
          <a:bodyPr wrap="square" rtlCol="0">
            <a:spAutoFit/>
          </a:bodyPr>
          <a:lstStyle/>
          <a:p>
            <a:r>
              <a:rPr lang="en-US" dirty="0" smtClean="0"/>
              <a:t>Signature 0, a mixture of ground truth signatures SBS1, SBS5, </a:t>
            </a:r>
            <a:r>
              <a:rPr lang="en-US" dirty="0" err="1" smtClean="0"/>
              <a:t>SBS17a</a:t>
            </a:r>
            <a:r>
              <a:rPr lang="en-US" dirty="0" smtClean="0"/>
              <a:t>, </a:t>
            </a:r>
            <a:r>
              <a:rPr lang="en-US" dirty="0" err="1" smtClean="0"/>
              <a:t>SBS17b</a:t>
            </a:r>
            <a:endParaRPr lang="en-US" dirty="0"/>
          </a:p>
        </p:txBody>
      </p:sp>
      <p:sp>
        <p:nvSpPr>
          <p:cNvPr id="6" name="Right Arrow 5"/>
          <p:cNvSpPr/>
          <p:nvPr/>
        </p:nvSpPr>
        <p:spPr>
          <a:xfrm flipH="1">
            <a:off x="6934200" y="28956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flipH="1">
            <a:off x="6934200" y="1905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1905000"/>
            <a:ext cx="4038600" cy="369332"/>
          </a:xfrm>
          <a:prstGeom prst="rect">
            <a:avLst/>
          </a:prstGeom>
          <a:noFill/>
        </p:spPr>
        <p:txBody>
          <a:bodyPr wrap="square" rtlCol="0">
            <a:spAutoFit/>
          </a:bodyPr>
          <a:lstStyle/>
          <a:p>
            <a:r>
              <a:rPr lang="en-US" dirty="0" smtClean="0"/>
              <a:t>Nearly perfect extraction of SBS3</a:t>
            </a:r>
            <a:endParaRPr lang="en-US" dirty="0"/>
          </a:p>
        </p:txBody>
      </p:sp>
      <p:sp>
        <p:nvSpPr>
          <p:cNvPr id="10" name="TextBox 9"/>
          <p:cNvSpPr txBox="1"/>
          <p:nvPr/>
        </p:nvSpPr>
        <p:spPr>
          <a:xfrm>
            <a:off x="7467600" y="4876800"/>
            <a:ext cx="4038600" cy="646331"/>
          </a:xfrm>
          <a:prstGeom prst="rect">
            <a:avLst/>
          </a:prstGeom>
          <a:noFill/>
        </p:spPr>
        <p:txBody>
          <a:bodyPr wrap="square" rtlCol="0">
            <a:spAutoFit/>
          </a:bodyPr>
          <a:lstStyle/>
          <a:p>
            <a:r>
              <a:rPr lang="en-US" dirty="0" smtClean="0"/>
              <a:t>Nearly perfect extractions of SBS5, </a:t>
            </a:r>
            <a:r>
              <a:rPr lang="en-US" dirty="0" err="1" smtClean="0"/>
              <a:t>SBS8</a:t>
            </a:r>
            <a:r>
              <a:rPr lang="en-US" dirty="0" smtClean="0"/>
              <a:t>, SBS9</a:t>
            </a:r>
            <a:endParaRPr lang="en-US" dirty="0"/>
          </a:p>
        </p:txBody>
      </p:sp>
      <p:sp>
        <p:nvSpPr>
          <p:cNvPr id="11" name="Right Brace 10"/>
          <p:cNvSpPr/>
          <p:nvPr/>
        </p:nvSpPr>
        <p:spPr>
          <a:xfrm>
            <a:off x="7086600" y="3810000"/>
            <a:ext cx="304800" cy="2819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02901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525000" cy="1630362"/>
          </a:xfrm>
        </p:spPr>
        <p:txBody>
          <a:bodyPr/>
          <a:lstStyle/>
          <a:p>
            <a:pPr algn="l"/>
            <a:r>
              <a:rPr lang="en-US" sz="3200" dirty="0" smtClean="0"/>
              <a:t>Partly due to raw clusters (“aggregated partial spectra”) in the sampling chain that represent mixtures of ground truth signatures</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59</a:t>
            </a:fld>
            <a:endParaRPr lang="en-US" dirty="0"/>
          </a:p>
        </p:txBody>
      </p:sp>
      <p:pic>
        <p:nvPicPr>
          <p:cNvPr id="4" name="Picture 3"/>
          <p:cNvPicPr>
            <a:picLocks noChangeAspect="1"/>
          </p:cNvPicPr>
          <p:nvPr/>
        </p:nvPicPr>
        <p:blipFill rotWithShape="1">
          <a:blip r:embed="rId2"/>
          <a:srcRect l="19192" t="19047" r="15149" b="43578"/>
          <a:stretch/>
        </p:blipFill>
        <p:spPr>
          <a:xfrm>
            <a:off x="685800" y="2362200"/>
            <a:ext cx="5362728" cy="3886200"/>
          </a:xfrm>
          <a:prstGeom prst="rect">
            <a:avLst/>
          </a:prstGeom>
        </p:spPr>
      </p:pic>
      <p:pic>
        <p:nvPicPr>
          <p:cNvPr id="5" name="Picture 4"/>
          <p:cNvPicPr>
            <a:picLocks noChangeAspect="1"/>
          </p:cNvPicPr>
          <p:nvPr/>
        </p:nvPicPr>
        <p:blipFill rotWithShape="1">
          <a:blip r:embed="rId2"/>
          <a:srcRect l="19192" t="58913" r="15149" b="4250"/>
          <a:stretch/>
        </p:blipFill>
        <p:spPr>
          <a:xfrm>
            <a:off x="6096000" y="2286000"/>
            <a:ext cx="5440938" cy="3886200"/>
          </a:xfrm>
          <a:prstGeom prst="rect">
            <a:avLst/>
          </a:prstGeom>
        </p:spPr>
      </p:pic>
    </p:spTree>
    <p:extLst>
      <p:ext uri="{BB962C8B-B14F-4D97-AF65-F5344CB8AC3E}">
        <p14:creationId xmlns:p14="http://schemas.microsoft.com/office/powerpoint/2010/main" val="17764991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609600" y="1066800"/>
            <a:ext cx="10972800" cy="5410200"/>
          </a:xfrm>
        </p:spPr>
        <p:txBody>
          <a:bodyPr/>
          <a:lstStyle/>
          <a:p>
            <a:r>
              <a:rPr lang="en-US" sz="2400" dirty="0"/>
              <a:t>Many people will actually be more interested in </a:t>
            </a:r>
          </a:p>
          <a:p>
            <a:pPr lvl="1"/>
            <a:r>
              <a:rPr lang="en-US" sz="2000" dirty="0"/>
              <a:t>Assigning known signatures to their spectra</a:t>
            </a:r>
          </a:p>
          <a:p>
            <a:pPr lvl="1"/>
            <a:r>
              <a:rPr lang="en-US" sz="2000" dirty="0"/>
              <a:t>Determining if a specific signature is present or not in a given </a:t>
            </a:r>
            <a:r>
              <a:rPr lang="en-US" sz="2000" dirty="0" err="1"/>
              <a:t>specturm</a:t>
            </a:r>
            <a:endParaRPr lang="en-US" sz="2000" dirty="0"/>
          </a:p>
          <a:p>
            <a:pPr lvl="1"/>
            <a:r>
              <a:rPr lang="en-US" sz="2000" dirty="0"/>
              <a:t>Determining if there a novel signature in their spectra</a:t>
            </a:r>
          </a:p>
          <a:p>
            <a:r>
              <a:rPr lang="en-US" sz="2400" dirty="0" smtClean="0"/>
              <a:t>But, maybe</a:t>
            </a:r>
          </a:p>
          <a:p>
            <a:pPr lvl="1"/>
            <a:r>
              <a:rPr lang="en-US" sz="2000" dirty="0" smtClean="0"/>
              <a:t>You are looking for new signatures in a new or expanded set of spectra</a:t>
            </a:r>
          </a:p>
          <a:p>
            <a:pPr lvl="1"/>
            <a:r>
              <a:rPr lang="en-US" sz="2000" dirty="0" smtClean="0"/>
              <a:t>You think you have an approach for more useful delineation of signatures in existing data or for discovering previously overlooked signatures</a:t>
            </a:r>
          </a:p>
          <a:p>
            <a:pPr lvl="1"/>
            <a:r>
              <a:rPr lang="en-US" sz="2000" dirty="0" smtClean="0"/>
              <a:t>You want to confirm previous extractions</a:t>
            </a:r>
          </a:p>
          <a:p>
            <a:pPr lvl="1"/>
            <a:r>
              <a:rPr lang="en-US" sz="2000" dirty="0" smtClean="0"/>
              <a:t>You have new data and want to take an unbiased look at it before trying to match to previously described signatures</a:t>
            </a:r>
          </a:p>
          <a:p>
            <a:r>
              <a:rPr lang="en-US" sz="2400" dirty="0" smtClean="0"/>
              <a:t>Warning: signature extraction will usually not work well on small sets of spectra</a:t>
            </a:r>
          </a:p>
          <a:p>
            <a:pPr lvl="1"/>
            <a:r>
              <a:rPr lang="en-US" sz="2000" dirty="0" smtClean="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a:t>
            </a:fld>
            <a:endParaRPr lang="en-US" dirty="0"/>
          </a:p>
        </p:txBody>
      </p:sp>
    </p:spTree>
    <p:extLst>
      <p:ext uri="{BB962C8B-B14F-4D97-AF65-F5344CB8AC3E}">
        <p14:creationId xmlns:p14="http://schemas.microsoft.com/office/powerpoint/2010/main" val="14903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972800" cy="715962"/>
          </a:xfrm>
        </p:spPr>
        <p:txBody>
          <a:bodyPr/>
          <a:lstStyle/>
          <a:p>
            <a:pPr algn="l"/>
            <a:r>
              <a:rPr lang="en-US" sz="4000" dirty="0" smtClean="0"/>
              <a:t>Summary on data mining</a:t>
            </a:r>
            <a:endParaRPr lang="en-US" sz="4000" dirty="0"/>
          </a:p>
        </p:txBody>
      </p:sp>
      <p:sp>
        <p:nvSpPr>
          <p:cNvPr id="4" name="Content Placeholder 3"/>
          <p:cNvSpPr>
            <a:spLocks noGrp="1"/>
          </p:cNvSpPr>
          <p:nvPr>
            <p:ph idx="1"/>
          </p:nvPr>
        </p:nvSpPr>
        <p:spPr>
          <a:xfrm>
            <a:off x="533400" y="838200"/>
            <a:ext cx="10972800" cy="4906964"/>
          </a:xfrm>
        </p:spPr>
        <p:txBody>
          <a:bodyPr/>
          <a:lstStyle/>
          <a:p>
            <a:r>
              <a:rPr lang="en-US" sz="2400" dirty="0" smtClean="0"/>
              <a:t>Data mining for signature discovery (extraction) still evolving</a:t>
            </a:r>
          </a:p>
          <a:p>
            <a:pPr lvl="1"/>
            <a:r>
              <a:rPr lang="en-US" sz="2000" dirty="0" smtClean="0"/>
              <a:t>We looked at two examples, SigProfilerExtractor and HDP</a:t>
            </a:r>
          </a:p>
          <a:p>
            <a:pPr lvl="1"/>
            <a:r>
              <a:rPr lang="en-US" sz="2000" dirty="0" smtClean="0"/>
              <a:t>Both share some of the same issues, including the possibility of incomplete separation of signatures, over-separation of signatures (“over splitting”), and the related issue of determining the number of signatures</a:t>
            </a:r>
          </a:p>
          <a:p>
            <a:pPr lvl="1"/>
            <a:r>
              <a:rPr lang="en-US" sz="2000" dirty="0" smtClean="0"/>
              <a:t>Both require dealing some obvious and some not-so-obvious </a:t>
            </a:r>
            <a:r>
              <a:rPr lang="en-US" sz="2000" smtClean="0"/>
              <a:t>tuning parameters</a:t>
            </a:r>
            <a:endParaRPr lang="en-US" sz="2000" dirty="0" smtClean="0"/>
          </a:p>
          <a:p>
            <a:r>
              <a:rPr lang="en-US" sz="2400" dirty="0" smtClean="0"/>
              <a:t>Often researchers might be interested in more specific questions, such as</a:t>
            </a:r>
          </a:p>
          <a:p>
            <a:pPr lvl="1"/>
            <a:r>
              <a:rPr lang="en-US" sz="2000" dirty="0" smtClean="0">
                <a:solidFill>
                  <a:schemeClr val="accent1"/>
                </a:solidFill>
              </a:rPr>
              <a:t>What known signatures are present in a set of spectra and how many mutations does each account for?</a:t>
            </a:r>
          </a:p>
          <a:p>
            <a:pPr lvl="1"/>
            <a:r>
              <a:rPr lang="en-US" sz="2000" dirty="0" smtClean="0"/>
              <a:t>Are there novel signatures in a set of spectra?</a:t>
            </a:r>
          </a:p>
          <a:p>
            <a:pPr lvl="1"/>
            <a:r>
              <a:rPr lang="en-US" sz="2000" dirty="0" smtClean="0"/>
              <a:t>Is a given signature present or absent in each of a set of set spectra?</a:t>
            </a:r>
            <a:endParaRPr lang="en-US" sz="1800" dirty="0" smtClean="0"/>
          </a:p>
          <a:p>
            <a:r>
              <a:rPr lang="en-US" sz="2400" dirty="0" smtClean="0"/>
              <a:t>“Attribution” of known signatures (blue question above) is not well studied </a:t>
            </a:r>
            <a:endParaRPr lang="en-US" sz="2800" dirty="0" smtClean="0"/>
          </a:p>
          <a:p>
            <a:pPr lvl="1"/>
            <a:endParaRPr lang="en-US" sz="2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60</a:t>
            </a:fld>
            <a:endParaRPr lang="en-US" dirty="0"/>
          </a:p>
        </p:txBody>
      </p:sp>
    </p:spTree>
    <p:extLst>
      <p:ext uri="{BB962C8B-B14F-4D97-AF65-F5344CB8AC3E}">
        <p14:creationId xmlns:p14="http://schemas.microsoft.com/office/powerpoint/2010/main" val="41207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9800"/>
            <a:ext cx="10972800" cy="1143000"/>
          </a:xfrm>
        </p:spPr>
        <p:txBody>
          <a:bodyPr/>
          <a:lstStyle/>
          <a:p>
            <a:r>
              <a:rPr lang="en-US" dirty="0" smtClean="0"/>
              <a:t>Signature extraction – orientation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7</a:t>
            </a:fld>
            <a:endParaRPr lang="en-US" dirty="0"/>
          </a:p>
        </p:txBody>
      </p:sp>
    </p:spTree>
    <p:extLst>
      <p:ext uri="{BB962C8B-B14F-4D97-AF65-F5344CB8AC3E}">
        <p14:creationId xmlns:p14="http://schemas.microsoft.com/office/powerpoint/2010/main" val="3786805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smtClean="0"/>
              <a:t>Sometimes a spectrum is dominated by 1 signature</a:t>
            </a:r>
            <a:br>
              <a:rPr lang="en-US" sz="2400" dirty="0" smtClean="0"/>
            </a:br>
            <a:r>
              <a:rPr lang="en-US" sz="2400" dirty="0" smtClean="0"/>
              <a:t>(Herbal medicine aristolochic </a:t>
            </a:r>
            <a:r>
              <a:rPr lang="en-US" sz="2400" dirty="0" smtClean="0"/>
              <a:t>acid mutations in multiple cancer types)</a:t>
            </a:r>
            <a:endParaRPr lang="en-US" sz="2400" dirty="0"/>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smtClean="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smtClean="0"/>
              <a:t>Bile duct</a:t>
            </a:r>
            <a:endParaRPr lang="en-US" sz="2000" dirty="0"/>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smtClean="0"/>
              <a:t>Liver</a:t>
            </a:r>
            <a:endParaRPr lang="en-US" sz="2000" dirty="0"/>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smtClean="0"/>
              <a:t>Poon et al., 2013 and subsequent data (liver - hepatocellular carcinoma [HCC])</a:t>
            </a:r>
          </a:p>
          <a:p>
            <a:r>
              <a:rPr lang="en-US" sz="1600" dirty="0" smtClean="0"/>
              <a:t>Zou et al., 2015, Jusakul et al., 2017 (bile duct carcinoma)</a:t>
            </a:r>
          </a:p>
          <a:p>
            <a:r>
              <a:rPr lang="en-US" sz="1600" dirty="0" err="1" smtClean="0"/>
              <a:t>Scelo</a:t>
            </a:r>
            <a:r>
              <a:rPr lang="en-US" sz="1600" dirty="0"/>
              <a:t> et al., </a:t>
            </a:r>
            <a:r>
              <a:rPr lang="en-US" sz="1600" dirty="0" smtClean="0"/>
              <a:t>2014, </a:t>
            </a:r>
            <a:r>
              <a:rPr lang="en-US" sz="1600" dirty="0" err="1" smtClean="0"/>
              <a:t>Jelakovic</a:t>
            </a:r>
            <a:r>
              <a:rPr lang="en-US" sz="1600" dirty="0" smtClean="0"/>
              <a:t> et al., 2014 (kidney/renal cell carcinoma)</a:t>
            </a:r>
          </a:p>
          <a:p>
            <a:r>
              <a:rPr lang="en-US" sz="1600" dirty="0" smtClean="0"/>
              <a:t>Poon et al., 2013, Hoang et al., 2013, many others (upper tract urothelial carcinoma)</a:t>
            </a:r>
          </a:p>
          <a:p>
            <a:r>
              <a:rPr lang="en-US" sz="1600" dirty="0" smtClean="0"/>
              <a:t>Poon et al., 2015, others (bladder urothelial carcinoma)</a:t>
            </a:r>
            <a:endParaRPr lang="en-US" sz="1600" dirty="0"/>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smtClean="0"/>
              <a:t>Kidney</a:t>
            </a:r>
            <a:endParaRPr lang="en-US" sz="2000" dirty="0"/>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smtClean="0"/>
              <a:t>Bladder</a:t>
            </a:r>
            <a:endParaRPr lang="en-US" sz="2000" dirty="0"/>
          </a:p>
        </p:txBody>
      </p:sp>
    </p:spTree>
    <p:extLst>
      <p:ext uri="{BB962C8B-B14F-4D97-AF65-F5344CB8AC3E}">
        <p14:creationId xmlns:p14="http://schemas.microsoft.com/office/powerpoint/2010/main" val="3437272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487362"/>
          </a:xfrm>
        </p:spPr>
        <p:txBody>
          <a:bodyPr/>
          <a:lstStyle/>
          <a:p>
            <a:pPr algn="l"/>
            <a:r>
              <a:rPr lang="en-US" sz="2800" dirty="0" smtClean="0"/>
              <a:t>More often spectra are sums of the effects of multiple signatures</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a:t>
            </a:fld>
            <a:endParaRPr lang="en-US" dirty="0"/>
          </a:p>
        </p:txBody>
      </p:sp>
      <p:pic>
        <p:nvPicPr>
          <p:cNvPr id="5" name="Picture 4"/>
          <p:cNvPicPr>
            <a:picLocks noChangeAspect="1"/>
          </p:cNvPicPr>
          <p:nvPr/>
        </p:nvPicPr>
        <p:blipFill rotWithShape="1">
          <a:blip r:embed="rId2"/>
          <a:srcRect l="18191" t="21491" r="2504" b="11891"/>
          <a:stretch/>
        </p:blipFill>
        <p:spPr>
          <a:xfrm>
            <a:off x="2175468" y="838200"/>
            <a:ext cx="5368332" cy="5741045"/>
          </a:xfrm>
          <a:prstGeom prst="rect">
            <a:avLst/>
          </a:prstGeom>
        </p:spPr>
      </p:pic>
      <p:sp>
        <p:nvSpPr>
          <p:cNvPr id="6" name="TextBox 5"/>
          <p:cNvSpPr txBox="1"/>
          <p:nvPr/>
        </p:nvSpPr>
        <p:spPr>
          <a:xfrm>
            <a:off x="3230114" y="609600"/>
            <a:ext cx="4083169" cy="584775"/>
          </a:xfrm>
          <a:prstGeom prst="rect">
            <a:avLst/>
          </a:prstGeom>
          <a:solidFill>
            <a:schemeClr val="bg1"/>
          </a:solidFill>
        </p:spPr>
        <p:txBody>
          <a:bodyPr wrap="none" rtlCol="0">
            <a:spAutoFit/>
          </a:bodyPr>
          <a:lstStyle/>
          <a:p>
            <a:pPr algn="ctr"/>
            <a:r>
              <a:rPr lang="en-US" sz="1600" dirty="0" smtClean="0"/>
              <a:t>Lung adenocarcinoma</a:t>
            </a:r>
          </a:p>
          <a:p>
            <a:r>
              <a:rPr lang="en-US" sz="1600" dirty="0" smtClean="0"/>
              <a:t>C&gt;A       C&gt;G        C&gt;T          T&gt;A         T&gt;C        T&gt;G</a:t>
            </a:r>
            <a:endParaRPr lang="en-US" sz="1600" dirty="0"/>
          </a:p>
        </p:txBody>
      </p:sp>
    </p:spTree>
    <p:extLst>
      <p:ext uri="{BB962C8B-B14F-4D97-AF65-F5344CB8AC3E}">
        <p14:creationId xmlns:p14="http://schemas.microsoft.com/office/powerpoint/2010/main" val="3110773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56271</TotalTime>
  <Words>3565</Words>
  <Application>Microsoft Office PowerPoint</Application>
  <PresentationFormat>Widescreen</PresentationFormat>
  <Paragraphs>468</Paragraphs>
  <Slides>60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SimSun</vt:lpstr>
      <vt:lpstr>Arial</vt:lpstr>
      <vt:lpstr>Calibri</vt:lpstr>
      <vt:lpstr>Cambria Math</vt:lpstr>
      <vt:lpstr>Times New Roman</vt:lpstr>
      <vt:lpstr>Office Theme</vt:lpstr>
      <vt:lpstr>Lecture 2 Machine learning and computational analysis July 11, 12 (1.5 hours)</vt:lpstr>
      <vt:lpstr>PowerPoint Presentation</vt:lpstr>
      <vt:lpstr>What questions do we want to answer?</vt:lpstr>
      <vt:lpstr>What questions to we want to answer?</vt:lpstr>
      <vt:lpstr>Why would you want to do signature extraction?</vt:lpstr>
      <vt:lpstr>Why would you want to do signature extraction?</vt:lpstr>
      <vt:lpstr>Signature extraction – orientation</vt:lpstr>
      <vt:lpstr>Sometimes a spectrum is dominated by 1 signature (Herbal medicine aristolochic acid mutations in multiple cancer types)</vt:lpstr>
      <vt:lpstr>More often spectra are sums of the effects of multiple signatures</vt:lpstr>
      <vt:lpstr>We can tease apart signatures in large sets of spectra by data mining</vt:lpstr>
      <vt:lpstr>PowerPoint Presentation</vt:lpstr>
      <vt:lpstr>Synthetic data from SynSigGen package</vt:lpstr>
      <vt:lpstr>Synthetic data set mimicking pancreatic adenocarcinomas</vt:lpstr>
      <vt:lpstr>Synthetic data set mimicking pancreatic adenocarcinomas, exposures</vt:lpstr>
      <vt:lpstr>Signature extraction (discovery) Approaches based on  Non-negative Matrix Factorization (NMF)</vt:lpstr>
      <vt:lpstr>Many techniques for extraction are based on   non negative matrix factorization (NMF)</vt:lpstr>
      <vt:lpstr>Many techniques for mutational signature extraction are based on non negative matrix factorization (NMF)</vt:lpstr>
      <vt:lpstr>General observations on NMF</vt:lpstr>
      <vt:lpstr>NMF case study: SigProfilerExtractor</vt:lpstr>
      <vt:lpstr>SigProfilerExtractor runs NMFs over multiple iterations of bootstrapped data</vt:lpstr>
      <vt:lpstr>(Review) Signatures in synthetic data mimicking pancreatic adenocarcinomas</vt:lpstr>
      <vt:lpstr>(Review) Synthetic data set mimicking pancreatic adenocarcinomas, exposures (attributions) to signatures</vt:lpstr>
      <vt:lpstr>SigProfilerExtractor: Selecting the number of signatures</vt:lpstr>
      <vt:lpstr>Most extracted signatures good match to ground truth (6 of 11 shown)</vt:lpstr>
      <vt:lpstr>Most extracted signatures good match to ground truth (6 of 11 shown)</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to think about why you are doing signature discovery</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General issues with attribution</vt:lpstr>
      <vt:lpstr>Summary so far</vt:lpstr>
      <vt:lpstr>Signature extraction (discovery) Approaches based on Hierarchical Dirichlet Processes (HDP)</vt:lpstr>
      <vt:lpstr>Review why and what we are doing, and how NMF-based approaches do it  Slides 3, 16, 17  </vt:lpstr>
      <vt:lpstr>HDP approach to mutational signature extraction  / discovery</vt:lpstr>
      <vt:lpstr>HDP for mutational signature discovery</vt:lpstr>
      <vt:lpstr>The software for HDP</vt:lpstr>
      <vt:lpstr>The software for HDP as implemented by Roberts</vt:lpstr>
      <vt:lpstr>Part 1: Hierarchical Dirichlet process model for discovering mutational signatures</vt:lpstr>
      <vt:lpstr>Part 1: Computing over the Hierarchical Dirichlet process model</vt:lpstr>
      <vt:lpstr>Diagnostics on burnin</vt:lpstr>
      <vt:lpstr>Part 2 Aligning and merging raw clusters to estimate mutational signatures</vt:lpstr>
      <vt:lpstr>Part 2 Aligning and merging raw clusters to estimate mutational signatures</vt:lpstr>
      <vt:lpstr>Allocation of mutations to signature (“component”) 0 seems to needs work</vt:lpstr>
      <vt:lpstr>In synthetic data, often, except signature 0, all signatures very close to ground truth</vt:lpstr>
      <vt:lpstr>Partly due to raw clusters (“aggregated partial spectra”) in the sampling chain that represent mixtures of ground truth signatures</vt:lpstr>
      <vt:lpstr>Summary on data mining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George Rozen</dc:creator>
  <cp:lastModifiedBy>steve rozen</cp:lastModifiedBy>
  <cp:revision>1892</cp:revision>
  <cp:lastPrinted>2019-09-08T10:01:25Z</cp:lastPrinted>
  <dcterms:created xsi:type="dcterms:W3CDTF">2006-08-16T00:00:00Z</dcterms:created>
  <dcterms:modified xsi:type="dcterms:W3CDTF">2020-07-10T03:57:28Z</dcterms:modified>
</cp:coreProperties>
</file>